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notesMasterIdLst>
    <p:notesMasterId r:id="rId39"/>
  </p:notesMasterIdLst>
  <p:sldIdLst>
    <p:sldId id="328" r:id="rId5"/>
    <p:sldId id="291" r:id="rId6"/>
    <p:sldId id="305" r:id="rId7"/>
    <p:sldId id="304" r:id="rId8"/>
    <p:sldId id="307" r:id="rId9"/>
    <p:sldId id="308" r:id="rId10"/>
    <p:sldId id="306" r:id="rId11"/>
    <p:sldId id="258" r:id="rId12"/>
    <p:sldId id="292" r:id="rId13"/>
    <p:sldId id="261" r:id="rId14"/>
    <p:sldId id="259" r:id="rId15"/>
    <p:sldId id="309" r:id="rId16"/>
    <p:sldId id="310" r:id="rId17"/>
    <p:sldId id="315" r:id="rId18"/>
    <p:sldId id="327" r:id="rId19"/>
    <p:sldId id="314" r:id="rId20"/>
    <p:sldId id="260" r:id="rId21"/>
    <p:sldId id="316" r:id="rId22"/>
    <p:sldId id="302" r:id="rId23"/>
    <p:sldId id="317" r:id="rId24"/>
    <p:sldId id="263" r:id="rId25"/>
    <p:sldId id="300" r:id="rId26"/>
    <p:sldId id="312" r:id="rId27"/>
    <p:sldId id="318" r:id="rId28"/>
    <p:sldId id="319" r:id="rId29"/>
    <p:sldId id="320" r:id="rId30"/>
    <p:sldId id="321" r:id="rId31"/>
    <p:sldId id="322" r:id="rId32"/>
    <p:sldId id="324" r:id="rId33"/>
    <p:sldId id="325" r:id="rId34"/>
    <p:sldId id="267" r:id="rId35"/>
    <p:sldId id="326" r:id="rId36"/>
    <p:sldId id="293" r:id="rId37"/>
    <p:sldId id="329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81"/>
  </p:normalViewPr>
  <p:slideViewPr>
    <p:cSldViewPr>
      <p:cViewPr varScale="1">
        <p:scale>
          <a:sx n="84" d="100"/>
          <a:sy n="84" d="100"/>
        </p:scale>
        <p:origin x="12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95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28758-C674-4693-A633-49C14813ACE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EFDF40E-0C2A-4FD0-8EB6-8284C83A188D}">
      <dgm:prSet phldrT="[Tekst]"/>
      <dgm:spPr/>
      <dgm:t>
        <a:bodyPr/>
        <a:lstStyle/>
        <a:p>
          <a:r>
            <a:rPr lang="pl-PL" dirty="0"/>
            <a:t>EE</a:t>
          </a:r>
        </a:p>
      </dgm:t>
    </dgm:pt>
    <dgm:pt modelId="{CB2C8D3B-94E7-4D27-BFE4-337B76DEE807}" type="parTrans" cxnId="{25B0B5D5-99F7-4F56-BBED-3AEB6E2912D4}">
      <dgm:prSet/>
      <dgm:spPr/>
      <dgm:t>
        <a:bodyPr/>
        <a:lstStyle/>
        <a:p>
          <a:endParaRPr lang="pl-PL"/>
        </a:p>
      </dgm:t>
    </dgm:pt>
    <dgm:pt modelId="{2D5789B2-73E4-48E3-988B-F00C00994551}" type="sibTrans" cxnId="{25B0B5D5-99F7-4F56-BBED-3AEB6E2912D4}">
      <dgm:prSet/>
      <dgm:spPr/>
      <dgm:t>
        <a:bodyPr/>
        <a:lstStyle/>
        <a:p>
          <a:endParaRPr lang="pl-PL"/>
        </a:p>
      </dgm:t>
    </dgm:pt>
    <dgm:pt modelId="{D954EA89-73F8-40D9-A8DB-BD58D3CDB51A}">
      <dgm:prSet phldrT="[Tekst]" custT="1"/>
      <dgm:spPr/>
      <dgm:t>
        <a:bodyPr/>
        <a:lstStyle/>
        <a:p>
          <a:r>
            <a:rPr lang="pl-PL" sz="1600" b="1" dirty="0"/>
            <a:t>Zaangażowanie </a:t>
          </a:r>
        </a:p>
        <a:p>
          <a:r>
            <a:rPr lang="pl-PL" sz="1600" b="1" dirty="0"/>
            <a:t>kierownictwa</a:t>
          </a:r>
        </a:p>
      </dgm:t>
    </dgm:pt>
    <dgm:pt modelId="{8528ED77-DCEF-4869-BE12-9A2212C11B25}" type="parTrans" cxnId="{A147D11D-B66F-4413-B59F-78C0A3A80510}">
      <dgm:prSet/>
      <dgm:spPr/>
      <dgm:t>
        <a:bodyPr/>
        <a:lstStyle/>
        <a:p>
          <a:endParaRPr lang="pl-PL"/>
        </a:p>
      </dgm:t>
    </dgm:pt>
    <dgm:pt modelId="{011EEA45-90F5-40C2-A1C3-9AE1524D062A}" type="sibTrans" cxnId="{A147D11D-B66F-4413-B59F-78C0A3A80510}">
      <dgm:prSet/>
      <dgm:spPr/>
      <dgm:t>
        <a:bodyPr/>
        <a:lstStyle/>
        <a:p>
          <a:endParaRPr lang="pl-PL"/>
        </a:p>
      </dgm:t>
    </dgm:pt>
    <dgm:pt modelId="{EC44050E-862C-4410-815A-240E48BAA47B}">
      <dgm:prSet phldrT="[Tekst]" custT="1"/>
      <dgm:spPr/>
      <dgm:t>
        <a:bodyPr/>
        <a:lstStyle/>
        <a:p>
          <a:r>
            <a:rPr lang="pl-PL" sz="1800" b="1" dirty="0"/>
            <a:t>Doskonaleni</a:t>
          </a:r>
          <a:r>
            <a:rPr lang="pl-PL" sz="1600" b="1" dirty="0"/>
            <a:t>e </a:t>
          </a:r>
        </a:p>
      </dgm:t>
    </dgm:pt>
    <dgm:pt modelId="{EAFEDF6E-4FE8-4F8A-9C40-830AA4DDE76A}" type="parTrans" cxnId="{D83E3BD0-0E53-4950-B666-D5978E536C9C}">
      <dgm:prSet/>
      <dgm:spPr/>
      <dgm:t>
        <a:bodyPr/>
        <a:lstStyle/>
        <a:p>
          <a:endParaRPr lang="pl-PL"/>
        </a:p>
      </dgm:t>
    </dgm:pt>
    <dgm:pt modelId="{675CB546-8240-4568-A68A-8890F0C9E54E}" type="sibTrans" cxnId="{D83E3BD0-0E53-4950-B666-D5978E536C9C}">
      <dgm:prSet/>
      <dgm:spPr/>
      <dgm:t>
        <a:bodyPr/>
        <a:lstStyle/>
        <a:p>
          <a:endParaRPr lang="pl-PL"/>
        </a:p>
      </dgm:t>
    </dgm:pt>
    <dgm:pt modelId="{B42DCDCD-F46B-4FBE-94BF-CE7F011F8203}">
      <dgm:prSet phldrT="[Tekst]" phldr="1"/>
      <dgm:spPr/>
      <dgm:t>
        <a:bodyPr/>
        <a:lstStyle/>
        <a:p>
          <a:endParaRPr lang="pl-PL"/>
        </a:p>
      </dgm:t>
    </dgm:pt>
    <dgm:pt modelId="{377855F3-73ED-4078-B990-C7DE23AB05C7}" type="parTrans" cxnId="{AFD57A06-0F92-473C-9E9D-A2A2E0AC49D5}">
      <dgm:prSet/>
      <dgm:spPr/>
      <dgm:t>
        <a:bodyPr/>
        <a:lstStyle/>
        <a:p>
          <a:endParaRPr lang="pl-PL"/>
        </a:p>
      </dgm:t>
    </dgm:pt>
    <dgm:pt modelId="{34E6B212-F14D-4387-9B47-5DFA6E0397E7}" type="sibTrans" cxnId="{AFD57A06-0F92-473C-9E9D-A2A2E0AC49D5}">
      <dgm:prSet/>
      <dgm:spPr/>
      <dgm:t>
        <a:bodyPr/>
        <a:lstStyle/>
        <a:p>
          <a:endParaRPr lang="pl-PL"/>
        </a:p>
      </dgm:t>
    </dgm:pt>
    <dgm:pt modelId="{8DEF898A-346A-4329-AC45-5C51F3DBD4F5}">
      <dgm:prSet phldrT="[Tekst]" phldr="1"/>
      <dgm:spPr/>
      <dgm:t>
        <a:bodyPr/>
        <a:lstStyle/>
        <a:p>
          <a:endParaRPr lang="pl-PL"/>
        </a:p>
      </dgm:t>
    </dgm:pt>
    <dgm:pt modelId="{063E3A90-31B6-40BF-9AFD-FC8A31699BA9}" type="parTrans" cxnId="{78916FCD-182B-4753-930C-B6D35A947815}">
      <dgm:prSet/>
      <dgm:spPr/>
      <dgm:t>
        <a:bodyPr/>
        <a:lstStyle/>
        <a:p>
          <a:endParaRPr lang="pl-PL"/>
        </a:p>
      </dgm:t>
    </dgm:pt>
    <dgm:pt modelId="{AA659C22-8EBD-486A-B98E-84C0FC5AF0F4}" type="sibTrans" cxnId="{78916FCD-182B-4753-930C-B6D35A947815}">
      <dgm:prSet/>
      <dgm:spPr/>
      <dgm:t>
        <a:bodyPr/>
        <a:lstStyle/>
        <a:p>
          <a:endParaRPr lang="pl-PL"/>
        </a:p>
      </dgm:t>
    </dgm:pt>
    <dgm:pt modelId="{9231FF92-A76A-4D1A-AA24-74F7A31C7939}">
      <dgm:prSet phldrT="[Tekst]" phldr="1"/>
      <dgm:spPr/>
      <dgm:t>
        <a:bodyPr/>
        <a:lstStyle/>
        <a:p>
          <a:endParaRPr lang="pl-PL"/>
        </a:p>
      </dgm:t>
    </dgm:pt>
    <dgm:pt modelId="{FBE31170-E037-465A-82C1-E7D56F2823BD}" type="parTrans" cxnId="{9F651056-32DD-4B1B-A758-DF1E6D7E6C84}">
      <dgm:prSet/>
      <dgm:spPr/>
      <dgm:t>
        <a:bodyPr/>
        <a:lstStyle/>
        <a:p>
          <a:endParaRPr lang="pl-PL"/>
        </a:p>
      </dgm:t>
    </dgm:pt>
    <dgm:pt modelId="{220F15F9-2801-4DC6-9D2F-D3904C3A3D64}" type="sibTrans" cxnId="{9F651056-32DD-4B1B-A758-DF1E6D7E6C84}">
      <dgm:prSet/>
      <dgm:spPr/>
      <dgm:t>
        <a:bodyPr/>
        <a:lstStyle/>
        <a:p>
          <a:endParaRPr lang="pl-PL"/>
        </a:p>
      </dgm:t>
    </dgm:pt>
    <dgm:pt modelId="{D4A3E603-3B3E-428D-BF1B-4A757DE0EBFF}">
      <dgm:prSet custT="1"/>
      <dgm:spPr/>
      <dgm:t>
        <a:bodyPr/>
        <a:lstStyle/>
        <a:p>
          <a:r>
            <a:rPr lang="pl-PL" sz="1600" b="1"/>
            <a:t>Planowanie</a:t>
          </a:r>
          <a:endParaRPr lang="pl-PL" sz="1600" b="1" dirty="0"/>
        </a:p>
      </dgm:t>
    </dgm:pt>
    <dgm:pt modelId="{521AACC0-B45C-4120-906E-3961EBF2719D}" type="parTrans" cxnId="{AD953181-8AC8-40B0-B9DD-C2385EB5E559}">
      <dgm:prSet/>
      <dgm:spPr/>
      <dgm:t>
        <a:bodyPr/>
        <a:lstStyle/>
        <a:p>
          <a:endParaRPr lang="pl-PL"/>
        </a:p>
      </dgm:t>
    </dgm:pt>
    <dgm:pt modelId="{D37A2351-4C19-42B7-9099-CAB7BD42A3E5}" type="sibTrans" cxnId="{AD953181-8AC8-40B0-B9DD-C2385EB5E559}">
      <dgm:prSet/>
      <dgm:spPr/>
      <dgm:t>
        <a:bodyPr/>
        <a:lstStyle/>
        <a:p>
          <a:endParaRPr lang="pl-PL"/>
        </a:p>
      </dgm:t>
    </dgm:pt>
    <dgm:pt modelId="{6BDE020E-5566-4896-846E-3DDB8C088308}">
      <dgm:prSet custT="1"/>
      <dgm:spPr/>
      <dgm:t>
        <a:bodyPr/>
        <a:lstStyle/>
        <a:p>
          <a:r>
            <a:rPr lang="pl-PL" sz="1600" b="1" dirty="0"/>
            <a:t>Wdrażanie </a:t>
          </a:r>
        </a:p>
        <a:p>
          <a:r>
            <a:rPr lang="pl-PL" sz="1600" b="1" dirty="0"/>
            <a:t>i funkcjonowanie</a:t>
          </a:r>
        </a:p>
      </dgm:t>
    </dgm:pt>
    <dgm:pt modelId="{6B541F43-03B6-41F5-B71A-895B6D797DFF}" type="parTrans" cxnId="{D9435D98-060B-4E20-9070-C821BB024067}">
      <dgm:prSet/>
      <dgm:spPr/>
      <dgm:t>
        <a:bodyPr/>
        <a:lstStyle/>
        <a:p>
          <a:endParaRPr lang="pl-PL"/>
        </a:p>
      </dgm:t>
    </dgm:pt>
    <dgm:pt modelId="{99090E9D-6BCA-4A42-8D13-B913437F1B3E}" type="sibTrans" cxnId="{D9435D98-060B-4E20-9070-C821BB024067}">
      <dgm:prSet/>
      <dgm:spPr/>
      <dgm:t>
        <a:bodyPr/>
        <a:lstStyle/>
        <a:p>
          <a:endParaRPr lang="pl-PL"/>
        </a:p>
      </dgm:t>
    </dgm:pt>
    <dgm:pt modelId="{4257BB86-3157-43B7-8A54-D5BD876023B7}">
      <dgm:prSet custT="1"/>
      <dgm:spPr/>
      <dgm:t>
        <a:bodyPr/>
        <a:lstStyle/>
        <a:p>
          <a:r>
            <a:rPr lang="pl-PL" sz="1600" b="1" dirty="0"/>
            <a:t>Sprawdzanie</a:t>
          </a:r>
        </a:p>
      </dgm:t>
    </dgm:pt>
    <dgm:pt modelId="{7BEA9A5E-78E6-496F-A350-2318DD4C5DEA}" type="parTrans" cxnId="{4B764217-7543-49AE-A9AD-C1A11440F54C}">
      <dgm:prSet/>
      <dgm:spPr/>
      <dgm:t>
        <a:bodyPr/>
        <a:lstStyle/>
        <a:p>
          <a:endParaRPr lang="pl-PL"/>
        </a:p>
      </dgm:t>
    </dgm:pt>
    <dgm:pt modelId="{8441DF34-E183-47A7-A274-5B405E826EB4}" type="sibTrans" cxnId="{4B764217-7543-49AE-A9AD-C1A11440F54C}">
      <dgm:prSet/>
      <dgm:spPr/>
      <dgm:t>
        <a:bodyPr/>
        <a:lstStyle/>
        <a:p>
          <a:endParaRPr lang="pl-PL"/>
        </a:p>
      </dgm:t>
    </dgm:pt>
    <dgm:pt modelId="{C2852F82-8F62-490B-AB04-FBC5A972369C}" type="pres">
      <dgm:prSet presAssocID="{75F28758-C674-4693-A633-49C14813AC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CDB9DB-D2C3-44C7-A010-E7A8494CD31E}" type="pres">
      <dgm:prSet presAssocID="{2EFDF40E-0C2A-4FD0-8EB6-8284C83A188D}" presName="centerShape" presStyleLbl="node0" presStyleIdx="0" presStyleCnt="1"/>
      <dgm:spPr/>
    </dgm:pt>
    <dgm:pt modelId="{6E36F2FF-F6B4-48E6-BF6F-1164C752E737}" type="pres">
      <dgm:prSet presAssocID="{8528ED77-DCEF-4869-BE12-9A2212C11B25}" presName="parTrans" presStyleLbl="sibTrans2D1" presStyleIdx="0" presStyleCnt="5"/>
      <dgm:spPr/>
    </dgm:pt>
    <dgm:pt modelId="{704CF837-36D6-415B-A3CA-49CC0632CCD6}" type="pres">
      <dgm:prSet presAssocID="{8528ED77-DCEF-4869-BE12-9A2212C11B25}" presName="connectorText" presStyleLbl="sibTrans2D1" presStyleIdx="0" presStyleCnt="5"/>
      <dgm:spPr/>
    </dgm:pt>
    <dgm:pt modelId="{EF393A05-D104-41E8-B67D-0BAA6C8391CC}" type="pres">
      <dgm:prSet presAssocID="{D954EA89-73F8-40D9-A8DB-BD58D3CDB51A}" presName="node" presStyleLbl="node1" presStyleIdx="0" presStyleCnt="5" custScaleX="194289" custRadScaleRad="101734" custRadScaleInc="0">
        <dgm:presLayoutVars>
          <dgm:bulletEnabled val="1"/>
        </dgm:presLayoutVars>
      </dgm:prSet>
      <dgm:spPr/>
    </dgm:pt>
    <dgm:pt modelId="{3D12B47F-E2E2-4FF4-87D9-F7AF9482E85A}" type="pres">
      <dgm:prSet presAssocID="{521AACC0-B45C-4120-906E-3961EBF2719D}" presName="parTrans" presStyleLbl="sibTrans2D1" presStyleIdx="1" presStyleCnt="5"/>
      <dgm:spPr/>
    </dgm:pt>
    <dgm:pt modelId="{C8A74B7B-EE88-46E2-AFE2-E3EAB614BAB6}" type="pres">
      <dgm:prSet presAssocID="{521AACC0-B45C-4120-906E-3961EBF2719D}" presName="connectorText" presStyleLbl="sibTrans2D1" presStyleIdx="1" presStyleCnt="5"/>
      <dgm:spPr/>
    </dgm:pt>
    <dgm:pt modelId="{DCD1A0CA-6224-4C94-8404-3941F541DA64}" type="pres">
      <dgm:prSet presAssocID="{D4A3E603-3B3E-428D-BF1B-4A757DE0EBFF}" presName="node" presStyleLbl="node1" presStyleIdx="1" presStyleCnt="5" custScaleX="169749" custScaleY="98086" custRadScaleRad="129737" custRadScaleInc="11723">
        <dgm:presLayoutVars>
          <dgm:bulletEnabled val="1"/>
        </dgm:presLayoutVars>
      </dgm:prSet>
      <dgm:spPr/>
    </dgm:pt>
    <dgm:pt modelId="{D9AE5CCF-CA92-430C-96B5-D4E1E0E7B4EB}" type="pres">
      <dgm:prSet presAssocID="{6B541F43-03B6-41F5-B71A-895B6D797DFF}" presName="parTrans" presStyleLbl="sibTrans2D1" presStyleIdx="2" presStyleCnt="5"/>
      <dgm:spPr/>
    </dgm:pt>
    <dgm:pt modelId="{E806CD0A-44FA-429B-95C7-8CA1C099B786}" type="pres">
      <dgm:prSet presAssocID="{6B541F43-03B6-41F5-B71A-895B6D797DFF}" presName="connectorText" presStyleLbl="sibTrans2D1" presStyleIdx="2" presStyleCnt="5"/>
      <dgm:spPr/>
    </dgm:pt>
    <dgm:pt modelId="{3B756EE8-3F47-4C42-ABEF-3395BF251CC8}" type="pres">
      <dgm:prSet presAssocID="{6BDE020E-5566-4896-846E-3DDB8C088308}" presName="node" presStyleLbl="node1" presStyleIdx="2" presStyleCnt="5" custScaleX="232266" custRadScaleRad="132730" custRadScaleInc="-43532">
        <dgm:presLayoutVars>
          <dgm:bulletEnabled val="1"/>
        </dgm:presLayoutVars>
      </dgm:prSet>
      <dgm:spPr/>
    </dgm:pt>
    <dgm:pt modelId="{B05699CA-175C-4D1F-94C7-E415BFD4FB53}" type="pres">
      <dgm:prSet presAssocID="{7BEA9A5E-78E6-496F-A350-2318DD4C5DEA}" presName="parTrans" presStyleLbl="sibTrans2D1" presStyleIdx="3" presStyleCnt="5"/>
      <dgm:spPr/>
    </dgm:pt>
    <dgm:pt modelId="{7E27845F-39E7-455A-8797-535D42537183}" type="pres">
      <dgm:prSet presAssocID="{7BEA9A5E-78E6-496F-A350-2318DD4C5DEA}" presName="connectorText" presStyleLbl="sibTrans2D1" presStyleIdx="3" presStyleCnt="5"/>
      <dgm:spPr/>
    </dgm:pt>
    <dgm:pt modelId="{17F6164D-20AA-4F3F-B184-08B514C2891A}" type="pres">
      <dgm:prSet presAssocID="{4257BB86-3157-43B7-8A54-D5BD876023B7}" presName="node" presStyleLbl="node1" presStyleIdx="3" presStyleCnt="5" custScaleX="152531" custRadScaleRad="131200" custRadScaleInc="65770">
        <dgm:presLayoutVars>
          <dgm:bulletEnabled val="1"/>
        </dgm:presLayoutVars>
      </dgm:prSet>
      <dgm:spPr/>
    </dgm:pt>
    <dgm:pt modelId="{995BD960-45C8-4112-B8B6-74FC38569BEB}" type="pres">
      <dgm:prSet presAssocID="{EAFEDF6E-4FE8-4F8A-9C40-830AA4DDE76A}" presName="parTrans" presStyleLbl="sibTrans2D1" presStyleIdx="4" presStyleCnt="5"/>
      <dgm:spPr/>
    </dgm:pt>
    <dgm:pt modelId="{A2616362-F36D-472C-ACA5-3B2160D8B924}" type="pres">
      <dgm:prSet presAssocID="{EAFEDF6E-4FE8-4F8A-9C40-830AA4DDE76A}" presName="connectorText" presStyleLbl="sibTrans2D1" presStyleIdx="4" presStyleCnt="5"/>
      <dgm:spPr/>
    </dgm:pt>
    <dgm:pt modelId="{A5D6F8D9-15F8-488E-8A0E-3B941E59BC44}" type="pres">
      <dgm:prSet presAssocID="{EC44050E-862C-4410-815A-240E48BAA47B}" presName="node" presStyleLbl="node1" presStyleIdx="4" presStyleCnt="5" custScaleX="196323" custRadScaleRad="136070" custRadScaleInc="280">
        <dgm:presLayoutVars>
          <dgm:bulletEnabled val="1"/>
        </dgm:presLayoutVars>
      </dgm:prSet>
      <dgm:spPr/>
    </dgm:pt>
  </dgm:ptLst>
  <dgm:cxnLst>
    <dgm:cxn modelId="{AFD57A06-0F92-473C-9E9D-A2A2E0AC49D5}" srcId="{75F28758-C674-4693-A633-49C14813ACE1}" destId="{B42DCDCD-F46B-4FBE-94BF-CE7F011F8203}" srcOrd="1" destOrd="0" parTransId="{377855F3-73ED-4078-B990-C7DE23AB05C7}" sibTransId="{34E6B212-F14D-4387-9B47-5DFA6E0397E7}"/>
    <dgm:cxn modelId="{4B764217-7543-49AE-A9AD-C1A11440F54C}" srcId="{2EFDF40E-0C2A-4FD0-8EB6-8284C83A188D}" destId="{4257BB86-3157-43B7-8A54-D5BD876023B7}" srcOrd="3" destOrd="0" parTransId="{7BEA9A5E-78E6-496F-A350-2318DD4C5DEA}" sibTransId="{8441DF34-E183-47A7-A274-5B405E826EB4}"/>
    <dgm:cxn modelId="{94DA6C17-483B-4271-90DB-6DB074155EF9}" type="presOf" srcId="{4257BB86-3157-43B7-8A54-D5BD876023B7}" destId="{17F6164D-20AA-4F3F-B184-08B514C2891A}" srcOrd="0" destOrd="0" presId="urn:microsoft.com/office/officeart/2005/8/layout/radial5"/>
    <dgm:cxn modelId="{A147D11D-B66F-4413-B59F-78C0A3A80510}" srcId="{2EFDF40E-0C2A-4FD0-8EB6-8284C83A188D}" destId="{D954EA89-73F8-40D9-A8DB-BD58D3CDB51A}" srcOrd="0" destOrd="0" parTransId="{8528ED77-DCEF-4869-BE12-9A2212C11B25}" sibTransId="{011EEA45-90F5-40C2-A1C3-9AE1524D062A}"/>
    <dgm:cxn modelId="{B14A013C-7BD9-4DAE-9235-914C963316C6}" type="presOf" srcId="{7BEA9A5E-78E6-496F-A350-2318DD4C5DEA}" destId="{B05699CA-175C-4D1F-94C7-E415BFD4FB53}" srcOrd="0" destOrd="0" presId="urn:microsoft.com/office/officeart/2005/8/layout/radial5"/>
    <dgm:cxn modelId="{1AC1185C-207A-41C7-817B-E5B3B6C020FF}" type="presOf" srcId="{6BDE020E-5566-4896-846E-3DDB8C088308}" destId="{3B756EE8-3F47-4C42-ABEF-3395BF251CC8}" srcOrd="0" destOrd="0" presId="urn:microsoft.com/office/officeart/2005/8/layout/radial5"/>
    <dgm:cxn modelId="{F44A0941-B180-444F-B371-6126A62DFEF2}" type="presOf" srcId="{D954EA89-73F8-40D9-A8DB-BD58D3CDB51A}" destId="{EF393A05-D104-41E8-B67D-0BAA6C8391CC}" srcOrd="0" destOrd="0" presId="urn:microsoft.com/office/officeart/2005/8/layout/radial5"/>
    <dgm:cxn modelId="{B04F8F66-ADEC-452F-B39F-ED9774D75800}" type="presOf" srcId="{8528ED77-DCEF-4869-BE12-9A2212C11B25}" destId="{6E36F2FF-F6B4-48E6-BF6F-1164C752E737}" srcOrd="0" destOrd="0" presId="urn:microsoft.com/office/officeart/2005/8/layout/radial5"/>
    <dgm:cxn modelId="{188BCD4A-248D-4489-95C0-20F7B75EC525}" type="presOf" srcId="{521AACC0-B45C-4120-906E-3961EBF2719D}" destId="{3D12B47F-E2E2-4FF4-87D9-F7AF9482E85A}" srcOrd="0" destOrd="0" presId="urn:microsoft.com/office/officeart/2005/8/layout/radial5"/>
    <dgm:cxn modelId="{A886B06F-14CC-47A3-AF1A-0E8C89DEC82E}" type="presOf" srcId="{2EFDF40E-0C2A-4FD0-8EB6-8284C83A188D}" destId="{C5CDB9DB-D2C3-44C7-A010-E7A8494CD31E}" srcOrd="0" destOrd="0" presId="urn:microsoft.com/office/officeart/2005/8/layout/radial5"/>
    <dgm:cxn modelId="{9F651056-32DD-4B1B-A758-DF1E6D7E6C84}" srcId="{75F28758-C674-4693-A633-49C14813ACE1}" destId="{9231FF92-A76A-4D1A-AA24-74F7A31C7939}" srcOrd="3" destOrd="0" parTransId="{FBE31170-E037-465A-82C1-E7D56F2823BD}" sibTransId="{220F15F9-2801-4DC6-9D2F-D3904C3A3D64}"/>
    <dgm:cxn modelId="{0AB61E5A-63B1-4EB6-A5E6-72E32C98DB14}" type="presOf" srcId="{75F28758-C674-4693-A633-49C14813ACE1}" destId="{C2852F82-8F62-490B-AB04-FBC5A972369C}" srcOrd="0" destOrd="0" presId="urn:microsoft.com/office/officeart/2005/8/layout/radial5"/>
    <dgm:cxn modelId="{AD953181-8AC8-40B0-B9DD-C2385EB5E559}" srcId="{2EFDF40E-0C2A-4FD0-8EB6-8284C83A188D}" destId="{D4A3E603-3B3E-428D-BF1B-4A757DE0EBFF}" srcOrd="1" destOrd="0" parTransId="{521AACC0-B45C-4120-906E-3961EBF2719D}" sibTransId="{D37A2351-4C19-42B7-9099-CAB7BD42A3E5}"/>
    <dgm:cxn modelId="{5BBB3F8F-0355-43F2-85E9-436B32EA9EE3}" type="presOf" srcId="{7BEA9A5E-78E6-496F-A350-2318DD4C5DEA}" destId="{7E27845F-39E7-455A-8797-535D42537183}" srcOrd="1" destOrd="0" presId="urn:microsoft.com/office/officeart/2005/8/layout/radial5"/>
    <dgm:cxn modelId="{796C2995-116C-4E32-85F8-7D0A322A030E}" type="presOf" srcId="{EAFEDF6E-4FE8-4F8A-9C40-830AA4DDE76A}" destId="{995BD960-45C8-4112-B8B6-74FC38569BEB}" srcOrd="0" destOrd="0" presId="urn:microsoft.com/office/officeart/2005/8/layout/radial5"/>
    <dgm:cxn modelId="{D9435D98-060B-4E20-9070-C821BB024067}" srcId="{2EFDF40E-0C2A-4FD0-8EB6-8284C83A188D}" destId="{6BDE020E-5566-4896-846E-3DDB8C088308}" srcOrd="2" destOrd="0" parTransId="{6B541F43-03B6-41F5-B71A-895B6D797DFF}" sibTransId="{99090E9D-6BCA-4A42-8D13-B913437F1B3E}"/>
    <dgm:cxn modelId="{7BA4BEA4-5003-4C74-8B19-32D917D23655}" type="presOf" srcId="{EC44050E-862C-4410-815A-240E48BAA47B}" destId="{A5D6F8D9-15F8-488E-8A0E-3B941E59BC44}" srcOrd="0" destOrd="0" presId="urn:microsoft.com/office/officeart/2005/8/layout/radial5"/>
    <dgm:cxn modelId="{87B944A6-38BD-4CDB-8BC9-458A0FEAA56D}" type="presOf" srcId="{6B541F43-03B6-41F5-B71A-895B6D797DFF}" destId="{E806CD0A-44FA-429B-95C7-8CA1C099B786}" srcOrd="1" destOrd="0" presId="urn:microsoft.com/office/officeart/2005/8/layout/radial5"/>
    <dgm:cxn modelId="{2794F4A7-C29C-43F6-87D8-5C9DAAD03693}" type="presOf" srcId="{D4A3E603-3B3E-428D-BF1B-4A757DE0EBFF}" destId="{DCD1A0CA-6224-4C94-8404-3941F541DA64}" srcOrd="0" destOrd="0" presId="urn:microsoft.com/office/officeart/2005/8/layout/radial5"/>
    <dgm:cxn modelId="{21C64AB5-7058-46F8-89D3-D5F36E4E5771}" type="presOf" srcId="{6B541F43-03B6-41F5-B71A-895B6D797DFF}" destId="{D9AE5CCF-CA92-430C-96B5-D4E1E0E7B4EB}" srcOrd="0" destOrd="0" presId="urn:microsoft.com/office/officeart/2005/8/layout/radial5"/>
    <dgm:cxn modelId="{78916FCD-182B-4753-930C-B6D35A947815}" srcId="{75F28758-C674-4693-A633-49C14813ACE1}" destId="{8DEF898A-346A-4329-AC45-5C51F3DBD4F5}" srcOrd="2" destOrd="0" parTransId="{063E3A90-31B6-40BF-9AFD-FC8A31699BA9}" sibTransId="{AA659C22-8EBD-486A-B98E-84C0FC5AF0F4}"/>
    <dgm:cxn modelId="{D83E3BD0-0E53-4950-B666-D5978E536C9C}" srcId="{2EFDF40E-0C2A-4FD0-8EB6-8284C83A188D}" destId="{EC44050E-862C-4410-815A-240E48BAA47B}" srcOrd="4" destOrd="0" parTransId="{EAFEDF6E-4FE8-4F8A-9C40-830AA4DDE76A}" sibTransId="{675CB546-8240-4568-A68A-8890F0C9E54E}"/>
    <dgm:cxn modelId="{25B0B5D5-99F7-4F56-BBED-3AEB6E2912D4}" srcId="{75F28758-C674-4693-A633-49C14813ACE1}" destId="{2EFDF40E-0C2A-4FD0-8EB6-8284C83A188D}" srcOrd="0" destOrd="0" parTransId="{CB2C8D3B-94E7-4D27-BFE4-337B76DEE807}" sibTransId="{2D5789B2-73E4-48E3-988B-F00C00994551}"/>
    <dgm:cxn modelId="{33CC3CE0-BF8C-41F0-8414-1582B5989D09}" type="presOf" srcId="{EAFEDF6E-4FE8-4F8A-9C40-830AA4DDE76A}" destId="{A2616362-F36D-472C-ACA5-3B2160D8B924}" srcOrd="1" destOrd="0" presId="urn:microsoft.com/office/officeart/2005/8/layout/radial5"/>
    <dgm:cxn modelId="{847CEEF4-64B7-4680-BE29-00DD6D5FE67C}" type="presOf" srcId="{8528ED77-DCEF-4869-BE12-9A2212C11B25}" destId="{704CF837-36D6-415B-A3CA-49CC0632CCD6}" srcOrd="1" destOrd="0" presId="urn:microsoft.com/office/officeart/2005/8/layout/radial5"/>
    <dgm:cxn modelId="{A9F013F7-B4A3-41A1-897E-14055D9F0147}" type="presOf" srcId="{521AACC0-B45C-4120-906E-3961EBF2719D}" destId="{C8A74B7B-EE88-46E2-AFE2-E3EAB614BAB6}" srcOrd="1" destOrd="0" presId="urn:microsoft.com/office/officeart/2005/8/layout/radial5"/>
    <dgm:cxn modelId="{D95D59FE-BD4D-4B06-AFEA-1F3F51D2DC95}" type="presParOf" srcId="{C2852F82-8F62-490B-AB04-FBC5A972369C}" destId="{C5CDB9DB-D2C3-44C7-A010-E7A8494CD31E}" srcOrd="0" destOrd="0" presId="urn:microsoft.com/office/officeart/2005/8/layout/radial5"/>
    <dgm:cxn modelId="{E4360B86-E9B9-467C-BDDB-59A2BE083ECD}" type="presParOf" srcId="{C2852F82-8F62-490B-AB04-FBC5A972369C}" destId="{6E36F2FF-F6B4-48E6-BF6F-1164C752E737}" srcOrd="1" destOrd="0" presId="urn:microsoft.com/office/officeart/2005/8/layout/radial5"/>
    <dgm:cxn modelId="{E0B827C7-A1E6-4206-806B-F037E5B10851}" type="presParOf" srcId="{6E36F2FF-F6B4-48E6-BF6F-1164C752E737}" destId="{704CF837-36D6-415B-A3CA-49CC0632CCD6}" srcOrd="0" destOrd="0" presId="urn:microsoft.com/office/officeart/2005/8/layout/radial5"/>
    <dgm:cxn modelId="{6CD0224A-A72A-4906-9789-C8A34851328A}" type="presParOf" srcId="{C2852F82-8F62-490B-AB04-FBC5A972369C}" destId="{EF393A05-D104-41E8-B67D-0BAA6C8391CC}" srcOrd="2" destOrd="0" presId="urn:microsoft.com/office/officeart/2005/8/layout/radial5"/>
    <dgm:cxn modelId="{63F6DFC0-E1F5-422C-92DD-0DBF9E0B6CA9}" type="presParOf" srcId="{C2852F82-8F62-490B-AB04-FBC5A972369C}" destId="{3D12B47F-E2E2-4FF4-87D9-F7AF9482E85A}" srcOrd="3" destOrd="0" presId="urn:microsoft.com/office/officeart/2005/8/layout/radial5"/>
    <dgm:cxn modelId="{13B8C5FF-3A3B-4BBE-ABBA-207E82A520F7}" type="presParOf" srcId="{3D12B47F-E2E2-4FF4-87D9-F7AF9482E85A}" destId="{C8A74B7B-EE88-46E2-AFE2-E3EAB614BAB6}" srcOrd="0" destOrd="0" presId="urn:microsoft.com/office/officeart/2005/8/layout/radial5"/>
    <dgm:cxn modelId="{E59DDC2A-F864-40C1-9AD8-3D4AFB66FB44}" type="presParOf" srcId="{C2852F82-8F62-490B-AB04-FBC5A972369C}" destId="{DCD1A0CA-6224-4C94-8404-3941F541DA64}" srcOrd="4" destOrd="0" presId="urn:microsoft.com/office/officeart/2005/8/layout/radial5"/>
    <dgm:cxn modelId="{B275D356-BDE3-49F4-B995-B4236FA979B3}" type="presParOf" srcId="{C2852F82-8F62-490B-AB04-FBC5A972369C}" destId="{D9AE5CCF-CA92-430C-96B5-D4E1E0E7B4EB}" srcOrd="5" destOrd="0" presId="urn:microsoft.com/office/officeart/2005/8/layout/radial5"/>
    <dgm:cxn modelId="{F3889B50-D686-45D5-B494-EB125515E6EF}" type="presParOf" srcId="{D9AE5CCF-CA92-430C-96B5-D4E1E0E7B4EB}" destId="{E806CD0A-44FA-429B-95C7-8CA1C099B786}" srcOrd="0" destOrd="0" presId="urn:microsoft.com/office/officeart/2005/8/layout/radial5"/>
    <dgm:cxn modelId="{0E235A00-335F-4755-91B2-C3828804CA31}" type="presParOf" srcId="{C2852F82-8F62-490B-AB04-FBC5A972369C}" destId="{3B756EE8-3F47-4C42-ABEF-3395BF251CC8}" srcOrd="6" destOrd="0" presId="urn:microsoft.com/office/officeart/2005/8/layout/radial5"/>
    <dgm:cxn modelId="{38E26C78-4D94-4461-9232-27BA41F2F6C6}" type="presParOf" srcId="{C2852F82-8F62-490B-AB04-FBC5A972369C}" destId="{B05699CA-175C-4D1F-94C7-E415BFD4FB53}" srcOrd="7" destOrd="0" presId="urn:microsoft.com/office/officeart/2005/8/layout/radial5"/>
    <dgm:cxn modelId="{85BDDBF4-A2CC-4ADE-905C-28AA4A9C4606}" type="presParOf" srcId="{B05699CA-175C-4D1F-94C7-E415BFD4FB53}" destId="{7E27845F-39E7-455A-8797-535D42537183}" srcOrd="0" destOrd="0" presId="urn:microsoft.com/office/officeart/2005/8/layout/radial5"/>
    <dgm:cxn modelId="{85E15955-9018-4718-9E16-7629B5AAC521}" type="presParOf" srcId="{C2852F82-8F62-490B-AB04-FBC5A972369C}" destId="{17F6164D-20AA-4F3F-B184-08B514C2891A}" srcOrd="8" destOrd="0" presId="urn:microsoft.com/office/officeart/2005/8/layout/radial5"/>
    <dgm:cxn modelId="{D778E218-7E7E-49B7-911A-0423B9894D97}" type="presParOf" srcId="{C2852F82-8F62-490B-AB04-FBC5A972369C}" destId="{995BD960-45C8-4112-B8B6-74FC38569BEB}" srcOrd="9" destOrd="0" presId="urn:microsoft.com/office/officeart/2005/8/layout/radial5"/>
    <dgm:cxn modelId="{D62D5927-65CD-4F5F-A159-0C5E0600C849}" type="presParOf" srcId="{995BD960-45C8-4112-B8B6-74FC38569BEB}" destId="{A2616362-F36D-472C-ACA5-3B2160D8B924}" srcOrd="0" destOrd="0" presId="urn:microsoft.com/office/officeart/2005/8/layout/radial5"/>
    <dgm:cxn modelId="{7E231480-5EBA-44E7-951E-6CC2C728FA95}" type="presParOf" srcId="{C2852F82-8F62-490B-AB04-FBC5A972369C}" destId="{A5D6F8D9-15F8-488E-8A0E-3B941E59BC4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DB9DB-D2C3-44C7-A010-E7A8494CD31E}">
      <dsp:nvSpPr>
        <dsp:cNvPr id="0" name=""/>
        <dsp:cNvSpPr/>
      </dsp:nvSpPr>
      <dsp:spPr>
        <a:xfrm>
          <a:off x="3559902" y="1794147"/>
          <a:ext cx="1279847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600" kern="1200" dirty="0"/>
            <a:t>EE</a:t>
          </a:r>
        </a:p>
      </dsp:txBody>
      <dsp:txXfrm>
        <a:off x="3747331" y="1981576"/>
        <a:ext cx="904989" cy="904989"/>
      </dsp:txXfrm>
    </dsp:sp>
    <dsp:sp modelId="{6E36F2FF-F6B4-48E6-BF6F-1164C752E737}">
      <dsp:nvSpPr>
        <dsp:cNvPr id="0" name=""/>
        <dsp:cNvSpPr/>
      </dsp:nvSpPr>
      <dsp:spPr>
        <a:xfrm rot="16200000">
          <a:off x="4063537" y="1327137"/>
          <a:ext cx="272578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4104424" y="1455054"/>
        <a:ext cx="190805" cy="261088"/>
      </dsp:txXfrm>
    </dsp:sp>
    <dsp:sp modelId="{EF393A05-D104-41E8-B67D-0BAA6C8391CC}">
      <dsp:nvSpPr>
        <dsp:cNvPr id="0" name=""/>
        <dsp:cNvSpPr/>
      </dsp:nvSpPr>
      <dsp:spPr>
        <a:xfrm>
          <a:off x="2956525" y="0"/>
          <a:ext cx="2486602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Zaangażowanie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kierownictwa</a:t>
          </a:r>
        </a:p>
      </dsp:txBody>
      <dsp:txXfrm>
        <a:off x="3320679" y="187429"/>
        <a:ext cx="1758294" cy="904989"/>
      </dsp:txXfrm>
    </dsp:sp>
    <dsp:sp modelId="{3D12B47F-E2E2-4FF4-87D9-F7AF9482E85A}">
      <dsp:nvSpPr>
        <dsp:cNvPr id="0" name=""/>
        <dsp:cNvSpPr/>
      </dsp:nvSpPr>
      <dsp:spPr>
        <a:xfrm rot="20773217">
          <a:off x="4956284" y="1988409"/>
          <a:ext cx="347136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4957783" y="2087842"/>
        <a:ext cx="242995" cy="261088"/>
      </dsp:txXfrm>
    </dsp:sp>
    <dsp:sp modelId="{DCD1A0CA-6224-4C94-8404-3941F541DA64}">
      <dsp:nvSpPr>
        <dsp:cNvPr id="0" name=""/>
        <dsp:cNvSpPr/>
      </dsp:nvSpPr>
      <dsp:spPr>
        <a:xfrm>
          <a:off x="5371120" y="1252733"/>
          <a:ext cx="2172528" cy="1255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/>
            <a:t>Planowanie</a:t>
          </a:r>
          <a:endParaRPr lang="pl-PL" sz="1600" b="1" kern="1200" dirty="0"/>
        </a:p>
      </dsp:txBody>
      <dsp:txXfrm>
        <a:off x="5689279" y="1436575"/>
        <a:ext cx="1536210" cy="887667"/>
      </dsp:txXfrm>
    </dsp:sp>
    <dsp:sp modelId="{D9AE5CCF-CA92-430C-96B5-D4E1E0E7B4EB}">
      <dsp:nvSpPr>
        <dsp:cNvPr id="0" name=""/>
        <dsp:cNvSpPr/>
      </dsp:nvSpPr>
      <dsp:spPr>
        <a:xfrm rot="2273647">
          <a:off x="4800466" y="2851538"/>
          <a:ext cx="430559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4814084" y="2898900"/>
        <a:ext cx="301391" cy="261088"/>
      </dsp:txXfrm>
    </dsp:sp>
    <dsp:sp modelId="{3B756EE8-3F47-4C42-ABEF-3395BF251CC8}">
      <dsp:nvSpPr>
        <dsp:cNvPr id="0" name=""/>
        <dsp:cNvSpPr/>
      </dsp:nvSpPr>
      <dsp:spPr>
        <a:xfrm>
          <a:off x="4579032" y="3246115"/>
          <a:ext cx="2972650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Wdrażanie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i funkcjonowanie</a:t>
          </a:r>
        </a:p>
      </dsp:txBody>
      <dsp:txXfrm>
        <a:off x="5014367" y="3433544"/>
        <a:ext cx="2101980" cy="904989"/>
      </dsp:txXfrm>
    </dsp:sp>
    <dsp:sp modelId="{B05699CA-175C-4D1F-94C7-E415BFD4FB53}">
      <dsp:nvSpPr>
        <dsp:cNvPr id="0" name=""/>
        <dsp:cNvSpPr/>
      </dsp:nvSpPr>
      <dsp:spPr>
        <a:xfrm rot="8980632">
          <a:off x="3054755" y="2751860"/>
          <a:ext cx="45948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 rot="10800000">
        <a:off x="3176369" y="2805936"/>
        <a:ext cx="328941" cy="261088"/>
      </dsp:txXfrm>
    </dsp:sp>
    <dsp:sp modelId="{17F6164D-20AA-4F3F-B184-08B514C2891A}">
      <dsp:nvSpPr>
        <dsp:cNvPr id="0" name=""/>
        <dsp:cNvSpPr/>
      </dsp:nvSpPr>
      <dsp:spPr>
        <a:xfrm>
          <a:off x="1194658" y="2980932"/>
          <a:ext cx="1952164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Sprawdzanie</a:t>
          </a:r>
        </a:p>
      </dsp:txBody>
      <dsp:txXfrm>
        <a:off x="1480546" y="3168361"/>
        <a:ext cx="1380388" cy="904989"/>
      </dsp:txXfrm>
    </dsp:sp>
    <dsp:sp modelId="{995BD960-45C8-4112-B8B6-74FC38569BEB}">
      <dsp:nvSpPr>
        <dsp:cNvPr id="0" name=""/>
        <dsp:cNvSpPr/>
      </dsp:nvSpPr>
      <dsp:spPr>
        <a:xfrm rot="11886048">
          <a:off x="3093817" y="1914367"/>
          <a:ext cx="363375" cy="435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 rot="10800000">
        <a:off x="3200132" y="2018331"/>
        <a:ext cx="254363" cy="261088"/>
      </dsp:txXfrm>
    </dsp:sp>
    <dsp:sp modelId="{A5D6F8D9-15F8-488E-8A0E-3B941E59BC44}">
      <dsp:nvSpPr>
        <dsp:cNvPr id="0" name=""/>
        <dsp:cNvSpPr/>
      </dsp:nvSpPr>
      <dsp:spPr>
        <a:xfrm>
          <a:off x="626233" y="1036708"/>
          <a:ext cx="2512634" cy="1279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Doskonaleni</a:t>
          </a:r>
          <a:r>
            <a:rPr lang="pl-PL" sz="1600" b="1" kern="1200" dirty="0"/>
            <a:t>e </a:t>
          </a:r>
        </a:p>
      </dsp:txBody>
      <dsp:txXfrm>
        <a:off x="994200" y="1224137"/>
        <a:ext cx="1776700" cy="904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1A0E1-AC02-42B0-A297-2212B3665F4A}" type="datetimeFigureOut">
              <a:rPr lang="pl-PL" smtClean="0"/>
              <a:t>2017-05-05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F5A6B-BA5F-4E95-9B60-A39B231361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38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Slide </a:t>
            </a:r>
            <a:fld id="{AE7CD515-60E6-4F6A-8397-2FE710135046}" type="slidenum"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08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3905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947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757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724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904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Slide </a:t>
            </a:r>
            <a:fld id="{65CC3967-84D4-45D5-AF0F-3B6C6181A615}" type="slidenum"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l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28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E38E-8937-4389-AABB-D3ECC2CA695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48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571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26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158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06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285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963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F5A6B-BA5F-4E95-9B60-A39B2313616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28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2" descr="Titel_100ppi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21" y="1665288"/>
            <a:ext cx="9056077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6" descr="schatten 2"/>
          <p:cNvPicPr>
            <a:picLocks noChangeAspect="1" noChangeArrowheads="1"/>
          </p:cNvPicPr>
          <p:nvPr/>
        </p:nvPicPr>
        <p:blipFill>
          <a:blip r:embed="rId3"/>
          <a:srcRect t="2150" b="1076"/>
          <a:stretch>
            <a:fillRect/>
          </a:stretch>
        </p:blipFill>
        <p:spPr bwMode="gray">
          <a:xfrm>
            <a:off x="86459" y="6070600"/>
            <a:ext cx="87043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5" descr="schatten 2"/>
          <p:cNvPicPr>
            <a:picLocks noChangeAspect="1" noChangeArrowheads="1"/>
          </p:cNvPicPr>
          <p:nvPr/>
        </p:nvPicPr>
        <p:blipFill>
          <a:blip r:embed="rId4"/>
          <a:srcRect b="574"/>
          <a:stretch>
            <a:fillRect/>
          </a:stretch>
        </p:blipFill>
        <p:spPr bwMode="gray">
          <a:xfrm>
            <a:off x="86459" y="1376366"/>
            <a:ext cx="870438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gray">
          <a:xfrm>
            <a:off x="0" y="3"/>
            <a:ext cx="92320" cy="16478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pic>
        <p:nvPicPr>
          <p:cNvPr id="8" name="Picture 105" descr="DEKRA LogoA_RGB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165732" y="200025"/>
            <a:ext cx="166028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gray">
          <a:xfrm>
            <a:off x="0" y="6070600"/>
            <a:ext cx="9232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" name="Rectangle 69"/>
          <p:cNvSpPr>
            <a:spLocks noChangeArrowheads="1"/>
          </p:cNvSpPr>
          <p:nvPr/>
        </p:nvSpPr>
        <p:spPr bwMode="gray">
          <a:xfrm>
            <a:off x="0" y="1665288"/>
            <a:ext cx="92320" cy="43926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2" name="Group 73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36" name="Line 74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7" name="Line 75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8" name="Line 76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9" name="Line 77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0" name="Line 78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1" name="Line 79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2" name="Line 80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43" name="Line 81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3" name="Group 82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30" name="Line 8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1" name="Line 8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2" name="Line 8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3" name="Line 8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4" name="Line 8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35" name="Line 8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4" name="Group 89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22" name="Line 90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3" name="Line 91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4" name="Line 92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5" name="Line 93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6" name="Line 94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7" name="Line 95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8" name="Line 96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9" name="Line 97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5" name="Group 98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6" name="Line 99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7" name="Line 100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8" name="Line 101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9" name="Line 102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0" name="Line 103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21" name="Line 104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</p:grpSp>
      <p:sp>
        <p:nvSpPr>
          <p:cNvPr id="44" name="Line 113"/>
          <p:cNvSpPr>
            <a:spLocks noChangeShapeType="1"/>
          </p:cNvSpPr>
          <p:nvPr/>
        </p:nvSpPr>
        <p:spPr bwMode="gray">
          <a:xfrm flipV="1">
            <a:off x="0" y="60721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gray">
          <a:xfrm>
            <a:off x="0" y="1649413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994" y="1043973"/>
            <a:ext cx="5583115" cy="332399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17994" y="1952625"/>
            <a:ext cx="5583115" cy="3816350"/>
          </a:xfrm>
        </p:spPr>
        <p:txBody>
          <a:bodyPr lIns="0"/>
          <a:lstStyle>
            <a:lvl1pPr>
              <a:defRPr/>
            </a:lvl1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7386" y="701684"/>
            <a:ext cx="332399" cy="53562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17990" y="701684"/>
            <a:ext cx="4047392" cy="53562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317991" y="667241"/>
            <a:ext cx="5583115" cy="3323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17990" y="1665288"/>
            <a:ext cx="2721219" cy="21193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179884" y="1665288"/>
            <a:ext cx="2721220" cy="21193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317990" y="3937000"/>
            <a:ext cx="2721219" cy="21209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179884" y="3937000"/>
            <a:ext cx="2721220" cy="21209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>
          <a:xfrm>
            <a:off x="317989" y="6578603"/>
            <a:ext cx="65" cy="123111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2" descr="Titel_100ppi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2322" y="1665288"/>
            <a:ext cx="9056077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849F-380E-4468-94ED-909AAFB194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38C4-BF17-4A1A-908D-C61E8C21DB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762DC-CE9E-450C-BE80-062718B9FE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5E8B-D53F-4DDF-8421-F221AD5F68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1CEC-0E88-47F5-9D02-4C2F637579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B3B7-FDC5-4775-8D81-D9359606AB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B8FF-558B-433A-B81B-D91C39FC2E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D2F1-9D7F-41BF-B337-BEF6E37D5B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2610-5EB0-4556-BC3C-5720473020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717-5333-4A8C-BF6D-9419F74063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81850" y="274654"/>
            <a:ext cx="222885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95303" y="274654"/>
            <a:ext cx="653415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88EB7-29A0-4B92-A031-74DDE2B45E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8" name="Picture 122" descr="Titel_100ppi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0" y="1665288"/>
            <a:ext cx="9056077" cy="43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2" name="Picture 116" descr="schatt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0" b="1076"/>
          <a:stretch>
            <a:fillRect/>
          </a:stretch>
        </p:blipFill>
        <p:spPr bwMode="gray">
          <a:xfrm>
            <a:off x="86458" y="6070600"/>
            <a:ext cx="870438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1" name="Picture 115" descr="schatte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"/>
          <a:stretch>
            <a:fillRect/>
          </a:stretch>
        </p:blipFill>
        <p:spPr bwMode="gray">
          <a:xfrm>
            <a:off x="86458" y="1376364"/>
            <a:ext cx="8704385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0" y="1"/>
            <a:ext cx="92320" cy="16478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201" name="Picture 105" descr="DEKRA LogoA_RG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165731" y="200025"/>
            <a:ext cx="1660281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0" y="6070600"/>
            <a:ext cx="92320" cy="787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990" y="1043965"/>
            <a:ext cx="5583115" cy="332399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l-PL" noProof="0"/>
              <a:t>Kliknij, aby edytować styl</a:t>
            </a:r>
            <a:endParaRPr lang="en-GB" noProof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17990" y="1952625"/>
            <a:ext cx="5583115" cy="3816350"/>
          </a:xfr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pl-PL" noProof="0"/>
              <a:t>Kliknij, aby edytować styl wzorca podtytułu</a:t>
            </a:r>
            <a:endParaRPr lang="en-GB" noProof="0"/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gray">
          <a:xfrm>
            <a:off x="0" y="1665288"/>
            <a:ext cx="92320" cy="43926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grpSp>
        <p:nvGrpSpPr>
          <p:cNvPr id="4168" name="Group 72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4169" name="Group 73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4178" name="Group 82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4185" name="Group 89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4194" name="Group 98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199" name="Line 103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4200" name="Line 104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</p:grpSp>
      <p:sp>
        <p:nvSpPr>
          <p:cNvPr id="4209" name="Line 113"/>
          <p:cNvSpPr>
            <a:spLocks noChangeShapeType="1"/>
          </p:cNvSpPr>
          <p:nvPr/>
        </p:nvSpPr>
        <p:spPr bwMode="gray">
          <a:xfrm flipV="1">
            <a:off x="0" y="60721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gray">
          <a:xfrm>
            <a:off x="0" y="1649413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247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1079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28280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7989" y="1665288"/>
            <a:ext cx="2721219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79884" y="1665288"/>
            <a:ext cx="272122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08315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79938"/>
            <a:ext cx="8229600" cy="33239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6163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1685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1079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91100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81102"/>
            <a:ext cx="3008435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11870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66" y="5090339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076648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67655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7381" y="701676"/>
            <a:ext cx="332399" cy="53562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17990" y="701676"/>
            <a:ext cx="4047392" cy="53562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83480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2" name="Picture 116" descr="schatten 2"/>
          <p:cNvPicPr>
            <a:picLocks noChangeAspect="1" noChangeArrowheads="1"/>
          </p:cNvPicPr>
          <p:nvPr/>
        </p:nvPicPr>
        <p:blipFill>
          <a:blip r:embed="rId2" cstate="print"/>
          <a:srcRect t="2150" b="1076"/>
          <a:stretch>
            <a:fillRect/>
          </a:stretch>
        </p:blipFill>
        <p:spPr bwMode="gray">
          <a:xfrm>
            <a:off x="86458" y="6070600"/>
            <a:ext cx="8704385" cy="285750"/>
          </a:xfrm>
          <a:prstGeom prst="rect">
            <a:avLst/>
          </a:prstGeom>
          <a:noFill/>
        </p:spPr>
      </p:pic>
      <p:pic>
        <p:nvPicPr>
          <p:cNvPr id="4211" name="Picture 115" descr="schatten 2"/>
          <p:cNvPicPr>
            <a:picLocks noChangeAspect="1" noChangeArrowheads="1"/>
          </p:cNvPicPr>
          <p:nvPr/>
        </p:nvPicPr>
        <p:blipFill>
          <a:blip r:embed="rId3" cstate="print"/>
          <a:srcRect b="574"/>
          <a:stretch>
            <a:fillRect/>
          </a:stretch>
        </p:blipFill>
        <p:spPr bwMode="gray">
          <a:xfrm>
            <a:off x="86458" y="1376364"/>
            <a:ext cx="8704385" cy="274637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0" y="1"/>
            <a:ext cx="92320" cy="16478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pic>
        <p:nvPicPr>
          <p:cNvPr id="4201" name="Picture 105" descr="DEKRA LogoA_RG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165731" y="200025"/>
            <a:ext cx="1660281" cy="496888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0" y="6070600"/>
            <a:ext cx="9232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317990" y="1069613"/>
            <a:ext cx="5583115" cy="306751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17990" y="1952625"/>
            <a:ext cx="5583115" cy="3816350"/>
          </a:xfrm>
        </p:spPr>
        <p:txBody>
          <a:bodyPr lIns="0"/>
          <a:lstStyle>
            <a:lvl1pPr>
              <a:defRPr/>
            </a:lvl1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165" name="Rectangle 69"/>
          <p:cNvSpPr>
            <a:spLocks noChangeArrowheads="1"/>
          </p:cNvSpPr>
          <p:nvPr/>
        </p:nvSpPr>
        <p:spPr bwMode="gray">
          <a:xfrm>
            <a:off x="0" y="1665288"/>
            <a:ext cx="92320" cy="43926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grpSp>
        <p:nvGrpSpPr>
          <p:cNvPr id="4168" name="Group 72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4169" name="Group 73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4178" name="Group 82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4185" name="Group 89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4194" name="Group 98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199" name="Line 103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4200" name="Line 104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</p:grpSp>
      <p:sp>
        <p:nvSpPr>
          <p:cNvPr id="4209" name="Line 113"/>
          <p:cNvSpPr>
            <a:spLocks noChangeShapeType="1"/>
          </p:cNvSpPr>
          <p:nvPr/>
        </p:nvSpPr>
        <p:spPr bwMode="gray">
          <a:xfrm flipV="1">
            <a:off x="0" y="60721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gray">
          <a:xfrm>
            <a:off x="0" y="1649413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pic>
        <p:nvPicPr>
          <p:cNvPr id="46" name="Picture 244" descr="Untitled-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245588" y="1665289"/>
            <a:ext cx="4676812" cy="438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57646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05744D1-D854-4F67-9BE5-F18A6EC53CDA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88073672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511358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88E13FD-D128-4200-A2ED-6DC4B5B7D7EF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143032789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7989" y="1665288"/>
            <a:ext cx="2721219" cy="4392612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79884" y="1665288"/>
            <a:ext cx="2721220" cy="4392612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B98E153E-D641-46F1-806A-A51BE5F07B9F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427469993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762"/>
            <a:ext cx="8229600" cy="306751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2954D235-BB99-43B2-8497-36BA100C6DB0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36933078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7993" y="1665288"/>
            <a:ext cx="2721219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79884" y="1665288"/>
            <a:ext cx="272122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587FEAE8-36C1-4851-ADD4-D6BDA649C087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197557590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87A50235-270C-4DD1-8BB0-D6ED534C8260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2317523850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79453"/>
            <a:ext cx="3008435" cy="255647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54E88553-4360-42DA-BD2B-551B3BC35720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2243708345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66" y="5111691"/>
            <a:ext cx="5486400" cy="255647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8759CE1-5608-4E59-8937-5E54F7E54E74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372727357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BD5B7223-ABF1-4694-9D3E-53E0E15EF322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240431413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50205" y="701676"/>
            <a:ext cx="306751" cy="53562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17990" y="701676"/>
            <a:ext cx="4047392" cy="53562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>
          <a:xfrm>
            <a:off x="317989" y="6578601"/>
            <a:ext cx="1333698" cy="11355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8DF26EED-30FA-45C2-82F7-12FA9AD0B152}" type="slidenum">
              <a:rPr lang="en-GB"/>
              <a:pPr/>
              <a:t>‹#›</a:t>
            </a:fld>
            <a:r>
              <a:rPr lang="en-GB" dirty="0"/>
              <a:t>    </a:t>
            </a:r>
            <a:r>
              <a:rPr lang="en-GB" b="0" dirty="0"/>
              <a:t>© 201</a:t>
            </a:r>
            <a:r>
              <a:rPr lang="pl-PL" b="0" dirty="0"/>
              <a:t>5</a:t>
            </a:r>
            <a:r>
              <a:rPr lang="en-GB" b="0" dirty="0"/>
              <a:t> DEKRA        </a:t>
            </a:r>
          </a:p>
        </p:txBody>
      </p:sp>
    </p:spTree>
    <p:extLst>
      <p:ext uri="{BB962C8B-B14F-4D97-AF65-F5344CB8AC3E}">
        <p14:creationId xmlns:p14="http://schemas.microsoft.com/office/powerpoint/2010/main" val="402070509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79946"/>
            <a:ext cx="8229600" cy="332399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4" y="881106"/>
            <a:ext cx="3008435" cy="553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538" y="27305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66" y="5090347"/>
            <a:ext cx="5486400" cy="276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7" descr="schatten 2"/>
          <p:cNvPicPr>
            <a:picLocks noChangeAspect="1" noChangeArrowheads="1"/>
          </p:cNvPicPr>
          <p:nvPr/>
        </p:nvPicPr>
        <p:blipFill>
          <a:blip r:embed="rId14"/>
          <a:srcRect b="1076"/>
          <a:stretch>
            <a:fillRect/>
          </a:stretch>
        </p:blipFill>
        <p:spPr bwMode="gray">
          <a:xfrm>
            <a:off x="92320" y="6353175"/>
            <a:ext cx="870438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8" descr="schatten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gray">
          <a:xfrm>
            <a:off x="92320" y="1085853"/>
            <a:ext cx="870438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0" y="1376366"/>
            <a:ext cx="92320" cy="4968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0" y="6351588"/>
            <a:ext cx="92320" cy="506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gray">
          <a:xfrm flipV="1">
            <a:off x="0" y="63579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2320" cy="1365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17991" y="700091"/>
            <a:ext cx="558311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/>
              <a:t>Kliknij, aby edytować styl</a:t>
            </a:r>
            <a:endParaRPr lang="en-GB"/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7991" y="1665288"/>
            <a:ext cx="558311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7989" y="6578603"/>
            <a:ext cx="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sz="800" b="1" smtClean="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038" name="Group 51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039" name="Group 61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040" name="Group 52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  <p:grpSp>
          <p:nvGrpSpPr>
            <p:cNvPr id="1041" name="Group 62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087" name="Line 6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Font typeface="Arial" charset="0"/>
                  <a:buNone/>
                  <a:defRPr/>
                </a:pPr>
                <a:endParaRPr lang="pl-PL"/>
              </a:p>
            </p:txBody>
          </p:sp>
        </p:grpSp>
      </p:grpSp>
      <p:sp>
        <p:nvSpPr>
          <p:cNvPr id="1097" name="Line 73"/>
          <p:cNvSpPr>
            <a:spLocks noChangeShapeType="1"/>
          </p:cNvSpPr>
          <p:nvPr/>
        </p:nvSpPr>
        <p:spPr bwMode="gray">
          <a:xfrm>
            <a:off x="0" y="13604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pl-PL"/>
          </a:p>
        </p:txBody>
      </p:sp>
      <p:pic>
        <p:nvPicPr>
          <p:cNvPr id="1037" name="Picture 82" descr="DEKRA LogoA_RGB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772400" y="234950"/>
            <a:ext cx="1053612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30000"/>
        </a:spcBef>
        <a:spcAft>
          <a:spcPct val="0"/>
        </a:spcAft>
        <a:defRPr sz="1400" b="1">
          <a:solidFill>
            <a:schemeClr val="tx2"/>
          </a:solidFill>
          <a:latin typeface="+mn-lt"/>
          <a:cs typeface="+mn-cs"/>
        </a:defRPr>
      </a:lvl2pPr>
      <a:lvl3pPr marL="180975" indent="-177800" algn="l" rtl="0" eaLnBrk="1" fontAlgn="base" hangingPunct="1">
        <a:spcBef>
          <a:spcPct val="30000"/>
        </a:spcBef>
        <a:spcAft>
          <a:spcPct val="0"/>
        </a:spcAft>
        <a:buClr>
          <a:schemeClr val="folHlink"/>
        </a:buClr>
        <a:buFont typeface="Arial" charset="0"/>
        <a:buChar char="●"/>
        <a:defRPr sz="1400">
          <a:solidFill>
            <a:schemeClr val="tx1"/>
          </a:solidFill>
          <a:latin typeface="+mn-lt"/>
          <a:cs typeface="+mn-cs"/>
        </a:defRPr>
      </a:lvl3pPr>
      <a:lvl4pPr marL="450850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  <a:cs typeface="+mn-cs"/>
        </a:defRPr>
      </a:lvl4pPr>
      <a:lvl5pPr marL="7096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1668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16240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0812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5384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© 2011 DEKRA Certification Sp. z o.o.     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690C81-F504-4F7A-979F-B584EBEF99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schatten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6"/>
          <a:stretch>
            <a:fillRect/>
          </a:stretch>
        </p:blipFill>
        <p:spPr bwMode="gray">
          <a:xfrm>
            <a:off x="92320" y="6353175"/>
            <a:ext cx="8704385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schatten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2320" y="1085851"/>
            <a:ext cx="870438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0" y="1376364"/>
            <a:ext cx="92320" cy="496887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0" y="6351588"/>
            <a:ext cx="92320" cy="5064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gray">
          <a:xfrm flipV="1">
            <a:off x="0" y="63579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2320" cy="1365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17990" y="699783"/>
            <a:ext cx="5583115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7990" y="1665288"/>
            <a:ext cx="5583115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style wzorca tekstu</a:t>
            </a:r>
          </a:p>
          <a:p>
            <a:pPr lvl="1"/>
            <a:r>
              <a:rPr lang="en-GB"/>
              <a:t>Drugi poziom</a:t>
            </a:r>
          </a:p>
          <a:p>
            <a:pPr lvl="2"/>
            <a:r>
              <a:rPr lang="en-GB"/>
              <a:t>Trzeci poziom</a:t>
            </a:r>
          </a:p>
          <a:p>
            <a:pPr lvl="3"/>
            <a:r>
              <a:rPr lang="en-GB"/>
              <a:t>Czwarty poziom</a:t>
            </a:r>
          </a:p>
          <a:p>
            <a:pPr lvl="4"/>
            <a:r>
              <a:rPr lang="en-GB"/>
              <a:t>Piąty poziom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7989" y="6578600"/>
            <a:ext cx="138980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sz="800" b="1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1093" name="Group 69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075" name="Group 51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1076" name="Group 52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  <p:grpSp>
          <p:nvGrpSpPr>
            <p:cNvPr id="1086" name="Group 62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087" name="Line 6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72000" tIns="72000" rIns="72000" bIns="72000" anchor="ctr"/>
              <a:lstStyle/>
              <a:p>
                <a:endParaRPr lang="pl-PL"/>
              </a:p>
            </p:txBody>
          </p:sp>
        </p:grpSp>
      </p:grpSp>
      <p:sp>
        <p:nvSpPr>
          <p:cNvPr id="1097" name="Line 73"/>
          <p:cNvSpPr>
            <a:spLocks noChangeShapeType="1"/>
          </p:cNvSpPr>
          <p:nvPr/>
        </p:nvSpPr>
        <p:spPr bwMode="gray">
          <a:xfrm>
            <a:off x="0" y="13604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106" name="Picture 82" descr="DEKRA LogoA_RGB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772400" y="234950"/>
            <a:ext cx="1053612" cy="3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30000"/>
        </a:spcBef>
        <a:spcAft>
          <a:spcPct val="0"/>
        </a:spcAft>
        <a:defRPr sz="1400" b="1">
          <a:solidFill>
            <a:schemeClr val="tx2"/>
          </a:solidFill>
          <a:latin typeface="+mn-lt"/>
          <a:cs typeface="+mn-cs"/>
        </a:defRPr>
      </a:lvl2pPr>
      <a:lvl3pPr marL="180975" indent="-177800" algn="l" rtl="0" eaLnBrk="1" fontAlgn="base" hangingPunct="1">
        <a:spcBef>
          <a:spcPct val="30000"/>
        </a:spcBef>
        <a:spcAft>
          <a:spcPct val="0"/>
        </a:spcAft>
        <a:buClr>
          <a:schemeClr val="folHlink"/>
        </a:buClr>
        <a:buFont typeface="Arial" charset="0"/>
        <a:buChar char="●"/>
        <a:defRPr sz="1400">
          <a:solidFill>
            <a:schemeClr val="tx1"/>
          </a:solidFill>
          <a:latin typeface="+mn-lt"/>
          <a:cs typeface="+mn-cs"/>
        </a:defRPr>
      </a:lvl3pPr>
      <a:lvl4pPr marL="450850" indent="-1793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400">
          <a:solidFill>
            <a:schemeClr val="tx1"/>
          </a:solidFill>
          <a:latin typeface="+mn-lt"/>
          <a:cs typeface="+mn-cs"/>
        </a:defRPr>
      </a:lvl4pPr>
      <a:lvl5pPr marL="7096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1668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16240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0812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538413" indent="-16668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schatten 2"/>
          <p:cNvPicPr>
            <a:picLocks noChangeAspect="1" noChangeArrowheads="1"/>
          </p:cNvPicPr>
          <p:nvPr/>
        </p:nvPicPr>
        <p:blipFill>
          <a:blip r:embed="rId13" cstate="print"/>
          <a:srcRect b="1076"/>
          <a:stretch>
            <a:fillRect/>
          </a:stretch>
        </p:blipFill>
        <p:spPr bwMode="gray">
          <a:xfrm>
            <a:off x="92320" y="6353175"/>
            <a:ext cx="8704385" cy="292100"/>
          </a:xfrm>
          <a:prstGeom prst="rect">
            <a:avLst/>
          </a:prstGeom>
          <a:noFill/>
        </p:spPr>
      </p:pic>
      <p:pic>
        <p:nvPicPr>
          <p:cNvPr id="1102" name="Picture 78" descr="schatten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92320" y="1085851"/>
            <a:ext cx="8704385" cy="276225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0" y="1376364"/>
            <a:ext cx="92320" cy="4968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0" y="6351588"/>
            <a:ext cx="92320" cy="5064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gray">
          <a:xfrm flipV="1">
            <a:off x="0" y="63579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0"/>
            <a:ext cx="92320" cy="13652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 sz="1662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17990" y="712607"/>
            <a:ext cx="5583115" cy="30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l-PL"/>
              <a:t>Kliknij, aby edytować styl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7990" y="1665288"/>
            <a:ext cx="558311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7989" y="6578601"/>
            <a:ext cx="1346522" cy="11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ClrTx/>
              <a:buFontTx/>
              <a:buNone/>
              <a:defRPr sz="738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Slide </a:t>
            </a:r>
            <a:fld id="{439FC61C-580F-4B65-87F3-63C67CAF7576}" type="slidenum">
              <a:rPr lang="en-GB"/>
              <a:pPr/>
              <a:t>‹#›</a:t>
            </a:fld>
            <a:r>
              <a:rPr lang="en-GB" dirty="0"/>
              <a:t>    © 201</a:t>
            </a:r>
            <a:r>
              <a:rPr lang="pl-PL" dirty="0"/>
              <a:t>5</a:t>
            </a:r>
            <a:r>
              <a:rPr lang="en-GB" dirty="0"/>
              <a:t> DEKRA        </a:t>
            </a:r>
          </a:p>
        </p:txBody>
      </p:sp>
      <p:grpSp>
        <p:nvGrpSpPr>
          <p:cNvPr id="1093" name="Group 69"/>
          <p:cNvGrpSpPr>
            <a:grpSpLocks/>
          </p:cNvGrpSpPr>
          <p:nvPr/>
        </p:nvGrpSpPr>
        <p:grpSpPr bwMode="auto">
          <a:xfrm>
            <a:off x="-48358" y="-41275"/>
            <a:ext cx="9240716" cy="6938963"/>
            <a:chOff x="-33" y="-26"/>
            <a:chExt cx="6306" cy="4371"/>
          </a:xfrm>
        </p:grpSpPr>
        <p:grpSp>
          <p:nvGrpSpPr>
            <p:cNvPr id="1075" name="Group 51"/>
            <p:cNvGrpSpPr>
              <a:grpSpLocks/>
            </p:cNvGrpSpPr>
            <p:nvPr userDrawn="1"/>
          </p:nvGrpSpPr>
          <p:grpSpPr bwMode="auto">
            <a:xfrm>
              <a:off x="217" y="-26"/>
              <a:ext cx="5806" cy="11"/>
              <a:chOff x="217" y="-26"/>
              <a:chExt cx="5806" cy="11"/>
            </a:xfrm>
          </p:grpSpPr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 userDrawn="1"/>
          </p:nvGrpSpPr>
          <p:grpSpPr bwMode="auto">
            <a:xfrm>
              <a:off x="6262" y="867"/>
              <a:ext cx="11" cy="3130"/>
              <a:chOff x="6268" y="867"/>
              <a:chExt cx="11" cy="3130"/>
            </a:xfrm>
          </p:grpSpPr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1" name="Line 37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2" name="Line 38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3" name="Line 39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64" name="Line 40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1076" name="Group 52"/>
            <p:cNvGrpSpPr>
              <a:grpSpLocks/>
            </p:cNvGrpSpPr>
            <p:nvPr userDrawn="1"/>
          </p:nvGrpSpPr>
          <p:grpSpPr bwMode="auto">
            <a:xfrm>
              <a:off x="217" y="4334"/>
              <a:ext cx="5806" cy="11"/>
              <a:chOff x="217" y="-26"/>
              <a:chExt cx="5806" cy="11"/>
            </a:xfrm>
          </p:grpSpPr>
          <p:sp>
            <p:nvSpPr>
              <p:cNvPr id="1077" name="Line 53"/>
              <p:cNvSpPr>
                <a:spLocks noChangeShapeType="1"/>
              </p:cNvSpPr>
              <p:nvPr userDrawn="1"/>
            </p:nvSpPr>
            <p:spPr bwMode="gray">
              <a:xfrm>
                <a:off x="21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78" name="Line 54"/>
              <p:cNvSpPr>
                <a:spLocks noChangeShapeType="1"/>
              </p:cNvSpPr>
              <p:nvPr userDrawn="1"/>
            </p:nvSpPr>
            <p:spPr bwMode="gray">
              <a:xfrm>
                <a:off x="2031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79" name="Line 55"/>
              <p:cNvSpPr>
                <a:spLocks noChangeShapeType="1"/>
              </p:cNvSpPr>
              <p:nvPr userDrawn="1"/>
            </p:nvSpPr>
            <p:spPr bwMode="gray">
              <a:xfrm>
                <a:off x="2212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0" name="Line 56"/>
              <p:cNvSpPr>
                <a:spLocks noChangeShapeType="1"/>
              </p:cNvSpPr>
              <p:nvPr userDrawn="1"/>
            </p:nvSpPr>
            <p:spPr bwMode="gray">
              <a:xfrm>
                <a:off x="3029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1" name="Line 57"/>
              <p:cNvSpPr>
                <a:spLocks noChangeShapeType="1"/>
              </p:cNvSpPr>
              <p:nvPr userDrawn="1"/>
            </p:nvSpPr>
            <p:spPr bwMode="gray">
              <a:xfrm>
                <a:off x="3210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2" name="Line 58"/>
              <p:cNvSpPr>
                <a:spLocks noChangeShapeType="1"/>
              </p:cNvSpPr>
              <p:nvPr userDrawn="1"/>
            </p:nvSpPr>
            <p:spPr bwMode="gray">
              <a:xfrm>
                <a:off x="4027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 userDrawn="1"/>
            </p:nvSpPr>
            <p:spPr bwMode="gray">
              <a:xfrm>
                <a:off x="4208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 userDrawn="1"/>
            </p:nvSpPr>
            <p:spPr bwMode="gray">
              <a:xfrm>
                <a:off x="6023" y="-26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  <p:grpSp>
          <p:nvGrpSpPr>
            <p:cNvPr id="1086" name="Group 62"/>
            <p:cNvGrpSpPr>
              <a:grpSpLocks/>
            </p:cNvGrpSpPr>
            <p:nvPr userDrawn="1"/>
          </p:nvGrpSpPr>
          <p:grpSpPr bwMode="auto">
            <a:xfrm>
              <a:off x="-33" y="867"/>
              <a:ext cx="11" cy="3130"/>
              <a:chOff x="6268" y="867"/>
              <a:chExt cx="11" cy="3130"/>
            </a:xfrm>
          </p:grpSpPr>
          <p:sp>
            <p:nvSpPr>
              <p:cNvPr id="1087" name="Line 63"/>
              <p:cNvSpPr>
                <a:spLocks noChangeShapeType="1"/>
              </p:cNvSpPr>
              <p:nvPr userDrawn="1"/>
            </p:nvSpPr>
            <p:spPr bwMode="gray">
              <a:xfrm rot="5400000">
                <a:off x="6274" y="3810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8" name="Line 64"/>
              <p:cNvSpPr>
                <a:spLocks noChangeShapeType="1"/>
              </p:cNvSpPr>
              <p:nvPr userDrawn="1"/>
            </p:nvSpPr>
            <p:spPr bwMode="gray">
              <a:xfrm rot="5400000">
                <a:off x="6274" y="399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89" name="Line 65"/>
              <p:cNvSpPr>
                <a:spLocks noChangeShapeType="1"/>
              </p:cNvSpPr>
              <p:nvPr userDrawn="1"/>
            </p:nvSpPr>
            <p:spPr bwMode="gray">
              <a:xfrm rot="5400000">
                <a:off x="6274" y="2517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90" name="Line 66"/>
              <p:cNvSpPr>
                <a:spLocks noChangeShapeType="1"/>
              </p:cNvSpPr>
              <p:nvPr userDrawn="1"/>
            </p:nvSpPr>
            <p:spPr bwMode="gray">
              <a:xfrm rot="5400000">
                <a:off x="6274" y="2335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91" name="Line 67"/>
              <p:cNvSpPr>
                <a:spLocks noChangeShapeType="1"/>
              </p:cNvSpPr>
              <p:nvPr userDrawn="1"/>
            </p:nvSpPr>
            <p:spPr bwMode="gray">
              <a:xfrm rot="5400000">
                <a:off x="6274" y="1043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  <p:sp>
            <p:nvSpPr>
              <p:cNvPr id="1092" name="Line 68"/>
              <p:cNvSpPr>
                <a:spLocks noChangeShapeType="1"/>
              </p:cNvSpPr>
              <p:nvPr userDrawn="1"/>
            </p:nvSpPr>
            <p:spPr bwMode="gray">
              <a:xfrm rot="5400000">
                <a:off x="6274" y="861"/>
                <a:ext cx="0" cy="11"/>
              </a:xfrm>
              <a:prstGeom prst="line">
                <a:avLst/>
              </a:prstGeom>
              <a:noFill/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72000" tIns="72000" rIns="72000" bIns="72000" anchor="ctr"/>
              <a:lstStyle/>
              <a:p>
                <a:endParaRPr lang="pl-PL" sz="1662"/>
              </a:p>
            </p:txBody>
          </p:sp>
        </p:grpSp>
      </p:grpSp>
      <p:sp>
        <p:nvSpPr>
          <p:cNvPr id="1097" name="Line 73"/>
          <p:cNvSpPr>
            <a:spLocks noChangeShapeType="1"/>
          </p:cNvSpPr>
          <p:nvPr/>
        </p:nvSpPr>
        <p:spPr bwMode="gray">
          <a:xfrm>
            <a:off x="0" y="13604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 sz="1662"/>
          </a:p>
        </p:txBody>
      </p:sp>
      <p:pic>
        <p:nvPicPr>
          <p:cNvPr id="1106" name="Picture 82" descr="DEKRA LogoA_RGB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gray">
          <a:xfrm>
            <a:off x="7772400" y="234950"/>
            <a:ext cx="1053612" cy="312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183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/>
  </p:transition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5pPr>
      <a:lvl6pPr marL="42204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6pPr>
      <a:lvl7pPr marL="84408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7pPr>
      <a:lvl8pPr marL="126612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8pPr>
      <a:lvl9pPr marL="168816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15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defRPr sz="1292">
          <a:solidFill>
            <a:schemeClr val="tx1"/>
          </a:solidFill>
          <a:latin typeface="+mn-lt"/>
          <a:ea typeface="+mn-ea"/>
          <a:cs typeface="+mn-cs"/>
        </a:defRPr>
      </a:lvl1pPr>
      <a:lvl2pPr marL="1466" algn="l" rtl="0" eaLnBrk="1" fontAlgn="base" hangingPunct="1">
        <a:spcBef>
          <a:spcPct val="30000"/>
        </a:spcBef>
        <a:spcAft>
          <a:spcPct val="0"/>
        </a:spcAft>
        <a:defRPr sz="1292" b="1">
          <a:solidFill>
            <a:schemeClr val="tx2"/>
          </a:solidFill>
          <a:latin typeface="+mn-lt"/>
          <a:cs typeface="+mn-cs"/>
        </a:defRPr>
      </a:lvl2pPr>
      <a:lvl3pPr marL="167058" indent="-164127" algn="l" rtl="0" eaLnBrk="1" fontAlgn="base" hangingPunct="1">
        <a:spcBef>
          <a:spcPct val="30000"/>
        </a:spcBef>
        <a:spcAft>
          <a:spcPct val="0"/>
        </a:spcAft>
        <a:buClr>
          <a:schemeClr val="folHlink"/>
        </a:buClr>
        <a:buFont typeface="Arial" charset="0"/>
        <a:buChar char="●"/>
        <a:defRPr sz="1292">
          <a:solidFill>
            <a:schemeClr val="tx1"/>
          </a:solidFill>
          <a:latin typeface="+mn-lt"/>
          <a:cs typeface="+mn-cs"/>
        </a:defRPr>
      </a:lvl3pPr>
      <a:lvl4pPr marL="416180" indent="-16559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-"/>
        <a:defRPr sz="1292">
          <a:solidFill>
            <a:schemeClr val="tx1"/>
          </a:solidFill>
          <a:latin typeface="+mn-lt"/>
          <a:cs typeface="+mn-cs"/>
        </a:defRPr>
      </a:lvl4pPr>
      <a:lvl5pPr marL="655044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5pPr>
      <a:lvl6pPr marL="1077085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6pPr>
      <a:lvl7pPr marL="1499126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7pPr>
      <a:lvl8pPr marL="1921168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8pPr>
      <a:lvl9pPr marL="2343209" indent="-1538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»"/>
        <a:defRPr sz="1292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17989" y="562710"/>
            <a:ext cx="5649858" cy="971548"/>
          </a:xfrm>
        </p:spPr>
        <p:txBody>
          <a:bodyPr/>
          <a:lstStyle/>
          <a:p>
            <a:r>
              <a:rPr lang="pl-PL" sz="2400" dirty="0"/>
              <a:t>Zarządzanie energią w organizacji.                 Norma ISO 50001.</a:t>
            </a:r>
            <a:br>
              <a:rPr lang="pl-PL" dirty="0"/>
            </a:br>
            <a:r>
              <a:rPr lang="pl-PL" dirty="0">
                <a:solidFill>
                  <a:schemeClr val="bg2"/>
                </a:solidFill>
              </a:rPr>
              <a:t>Anna Rybaczuk</a:t>
            </a:r>
            <a:r>
              <a:rPr lang="en-GB" dirty="0">
                <a:solidFill>
                  <a:schemeClr val="bg2"/>
                </a:solidFill>
              </a:rPr>
              <a:t>,</a:t>
            </a:r>
            <a:r>
              <a:rPr lang="pl-PL" dirty="0">
                <a:solidFill>
                  <a:schemeClr val="bg2"/>
                </a:solidFill>
              </a:rPr>
              <a:t> Częstochowa</a:t>
            </a:r>
            <a:r>
              <a:rPr lang="en-GB" dirty="0">
                <a:solidFill>
                  <a:schemeClr val="bg2"/>
                </a:solidFill>
              </a:rPr>
              <a:t>, </a:t>
            </a:r>
            <a:r>
              <a:rPr lang="pl-PL" dirty="0">
                <a:solidFill>
                  <a:schemeClr val="bg2"/>
                </a:solidFill>
              </a:rPr>
              <a:t>09.05.2017 r.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gray">
          <a:xfrm>
            <a:off x="0" y="1800959"/>
            <a:ext cx="92320" cy="405325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844083" fontAlgn="base">
              <a:spcBef>
                <a:spcPct val="20000"/>
              </a:spcBef>
              <a:spcAft>
                <a:spcPct val="0"/>
              </a:spcAft>
              <a:buClr>
                <a:srgbClr val="007D40"/>
              </a:buClr>
            </a:pPr>
            <a:endParaRPr lang="pl-PL" sz="1292">
              <a:solidFill>
                <a:srgbClr val="55555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3504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5"/>
            <a:ext cx="6054210" cy="332399"/>
          </a:xfrm>
        </p:spPr>
        <p:txBody>
          <a:bodyPr/>
          <a:lstStyle/>
          <a:p>
            <a:r>
              <a:rPr lang="pl-PL" dirty="0"/>
              <a:t>Efektywność energetyczna w organizacji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718506" cy="4392612"/>
          </a:xfrm>
        </p:spPr>
        <p:txBody>
          <a:bodyPr/>
          <a:lstStyle/>
          <a:p>
            <a:r>
              <a:rPr lang="pl-PL" sz="1800" dirty="0"/>
              <a:t>Etapy wdrożenia: </a:t>
            </a:r>
          </a:p>
          <a:p>
            <a:endParaRPr lang="pl-PL" sz="1800" dirty="0"/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Ustalenie zakresu   zaangażowania i decyzji zarządu dotyczących pracy w zakresie zarządzania energią.</a:t>
            </a:r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Szkolenia</a:t>
            </a:r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Ocena potencjału oszczędności energii (przegląd energetyczny)</a:t>
            </a:r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Opracowanie  programu zarządzania energią, </a:t>
            </a:r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Ustalenie działań organizacyjnych, narzędzi i zasobów potrzebnych do realizacji  programu zarządzania energią.</a:t>
            </a:r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Decyzja o podjęciu działań ograniczających zużycie energii.</a:t>
            </a:r>
          </a:p>
          <a:p>
            <a:pPr marL="514350" indent="-514350">
              <a:buFont typeface="Arial" panose="020B0604020202020204" pitchFamily="34" charset="0"/>
              <a:buChar char="−"/>
            </a:pPr>
            <a:r>
              <a:rPr lang="pl-PL" sz="1800" dirty="0"/>
              <a:t>Wdrożenie Systemu Zarządzania Energią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367464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6630274" cy="332399"/>
          </a:xfrm>
        </p:spPr>
        <p:txBody>
          <a:bodyPr/>
          <a:lstStyle/>
          <a:p>
            <a:r>
              <a:rPr lang="pl-PL" dirty="0"/>
              <a:t>Efektywność energetyczna w organizacji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718506" cy="4392612"/>
          </a:xfrm>
        </p:spPr>
        <p:txBody>
          <a:bodyPr>
            <a:normAutofit/>
          </a:bodyPr>
          <a:lstStyle/>
          <a:p>
            <a:pPr lvl="0"/>
            <a:r>
              <a:rPr lang="pl-PL" sz="1800" dirty="0"/>
              <a:t>Co uzyskamy:</a:t>
            </a:r>
          </a:p>
          <a:p>
            <a:pPr lvl="0"/>
            <a:endParaRPr lang="pl-PL" sz="1800" dirty="0"/>
          </a:p>
          <a:p>
            <a:pPr marL="344488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</a:rPr>
              <a:t>Charakterystyka zużycia i kosztów energii w odniesieniu do specyfiki organizacji </a:t>
            </a:r>
          </a:p>
          <a:p>
            <a:pPr marL="344488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</a:rPr>
              <a:t>Mapy przetwarzania i wykorzystania energii</a:t>
            </a:r>
          </a:p>
          <a:p>
            <a:pPr marL="344488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</a:rPr>
              <a:t>Wstępna ocena efektywności energetycznej budynków,    procesów technologicznych i procesów pomocniczych w przedsiębiorstwie</a:t>
            </a:r>
          </a:p>
          <a:p>
            <a:pPr marL="344488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</a:rPr>
              <a:t>Główne wskaźniki efektywności energetycznej</a:t>
            </a:r>
          </a:p>
          <a:p>
            <a:pPr marL="344488" lvl="1" indent="-34290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/>
                </a:solidFill>
              </a:rPr>
              <a:t>Wstępna lista możliwości oszczędzania energii i poprawy efektywności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9107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l-PL" dirty="0"/>
              <a:t>Koncepcja 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3571869" y="1857364"/>
            <a:ext cx="1643074" cy="571504"/>
          </a:xfrm>
          <a:prstGeom prst="roundRect">
            <a:avLst/>
          </a:prstGeom>
          <a:solidFill>
            <a:srgbClr val="C5007B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Planowanie energetyczne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500430" y="4857760"/>
            <a:ext cx="1643074" cy="571504"/>
          </a:xfrm>
          <a:prstGeom prst="roundRect">
            <a:avLst/>
          </a:prstGeom>
          <a:solidFill>
            <a:srgbClr val="C5007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Sprawdzanie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571869" y="1071546"/>
            <a:ext cx="1643074" cy="571504"/>
          </a:xfrm>
          <a:prstGeom prst="roundRect">
            <a:avLst/>
          </a:prstGeom>
          <a:solidFill>
            <a:schemeClr val="tx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Polityka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energetyczna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428992" y="2857496"/>
            <a:ext cx="1857388" cy="5715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Wdrażanie i funkcjonowanie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6618749" y="3971925"/>
            <a:ext cx="1857388" cy="714380"/>
          </a:xfrm>
          <a:prstGeom prst="roundRect">
            <a:avLst/>
          </a:prstGeom>
          <a:solidFill>
            <a:srgbClr val="C5007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Monitorowanie, pomiar, analiza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428596" y="5572140"/>
            <a:ext cx="2071702" cy="714380"/>
          </a:xfrm>
          <a:prstGeom prst="roundRect">
            <a:avLst/>
          </a:prstGeom>
          <a:solidFill>
            <a:srgbClr val="C5007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Audit wewnętrzny SZE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6215074" y="5286388"/>
            <a:ext cx="2714644" cy="1071570"/>
          </a:xfrm>
          <a:prstGeom prst="roundRect">
            <a:avLst/>
          </a:prstGeom>
          <a:solidFill>
            <a:srgbClr val="C5007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Niezgodności , korekta, działania korygujące i zapobiegawcze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500034" y="2500306"/>
            <a:ext cx="1643074" cy="571504"/>
          </a:xfrm>
          <a:prstGeom prst="roundRect">
            <a:avLst/>
          </a:prstGeom>
          <a:solidFill>
            <a:schemeClr val="tx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Przegląd kierownictwa</a:t>
            </a:r>
          </a:p>
        </p:txBody>
      </p:sp>
      <p:sp>
        <p:nvSpPr>
          <p:cNvPr id="13" name="Strzałka kolista 12"/>
          <p:cNvSpPr/>
          <p:nvPr/>
        </p:nvSpPr>
        <p:spPr>
          <a:xfrm rot="14131413">
            <a:off x="2699325" y="3566217"/>
            <a:ext cx="3189501" cy="3121962"/>
          </a:xfrm>
          <a:prstGeom prst="circularArrow">
            <a:avLst>
              <a:gd name="adj1" fmla="val 10206"/>
              <a:gd name="adj2" fmla="val 1734289"/>
              <a:gd name="adj3" fmla="val 20475278"/>
              <a:gd name="adj4" fmla="val 3637656"/>
              <a:gd name="adj5" fmla="val 14309"/>
            </a:avLst>
          </a:prstGeom>
          <a:solidFill>
            <a:srgbClr val="C5007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14" name="Łącznik łamany 13"/>
          <p:cNvCxnSpPr/>
          <p:nvPr/>
        </p:nvCxnSpPr>
        <p:spPr>
          <a:xfrm rot="16200000" flipV="1">
            <a:off x="1071538" y="3286125"/>
            <a:ext cx="2071702" cy="1785950"/>
          </a:xfrm>
          <a:prstGeom prst="bentConnector3">
            <a:avLst>
              <a:gd name="adj1" fmla="val -8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Kształt 16"/>
          <p:cNvCxnSpPr/>
          <p:nvPr/>
        </p:nvCxnSpPr>
        <p:spPr>
          <a:xfrm rot="5400000" flipH="1" flipV="1">
            <a:off x="1813277" y="803655"/>
            <a:ext cx="1143008" cy="225029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1331640" y="100010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Ciągłe doskonalenie</a:t>
            </a:r>
          </a:p>
        </p:txBody>
      </p:sp>
      <p:cxnSp>
        <p:nvCxnSpPr>
          <p:cNvPr id="22" name="Łącznik prosty 21"/>
          <p:cNvCxnSpPr>
            <a:stCxn id="9" idx="3"/>
          </p:cNvCxnSpPr>
          <p:nvPr/>
        </p:nvCxnSpPr>
        <p:spPr>
          <a:xfrm flipV="1">
            <a:off x="2500298" y="5643580"/>
            <a:ext cx="571504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23"/>
          <p:cNvCxnSpPr/>
          <p:nvPr/>
        </p:nvCxnSpPr>
        <p:spPr>
          <a:xfrm rot="5400000">
            <a:off x="4248819" y="1750207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4355976" y="2420890"/>
            <a:ext cx="1710" cy="436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flipH="1">
            <a:off x="4355976" y="3429000"/>
            <a:ext cx="1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>
            <a:cxnSpLocks/>
          </p:cNvCxnSpPr>
          <p:nvPr/>
        </p:nvCxnSpPr>
        <p:spPr>
          <a:xfrm flipV="1">
            <a:off x="5524485" y="4461758"/>
            <a:ext cx="959136" cy="91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5572132" y="5429266"/>
            <a:ext cx="64294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46940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0" y="6821488"/>
            <a:ext cx="5159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pl-PL" sz="144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l-PL" sz="2400"/>
          </a:p>
        </p:txBody>
      </p:sp>
      <p:sp>
        <p:nvSpPr>
          <p:cNvPr id="30723" name="Tytuł 5"/>
          <p:cNvSpPr>
            <a:spLocks noGrp="1"/>
          </p:cNvSpPr>
          <p:nvPr>
            <p:ph type="title"/>
          </p:nvPr>
        </p:nvSpPr>
        <p:spPr>
          <a:xfrm>
            <a:off x="326242" y="539444"/>
            <a:ext cx="5583238" cy="332399"/>
          </a:xfrm>
        </p:spPr>
        <p:txBody>
          <a:bodyPr/>
          <a:lstStyle/>
          <a:p>
            <a:r>
              <a:rPr lang="pl-PL" dirty="0"/>
              <a:t>Zawartość normy ISO 50001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17500" y="1412875"/>
            <a:ext cx="8575675" cy="4895850"/>
          </a:xfrm>
        </p:spPr>
        <p:txBody>
          <a:bodyPr/>
          <a:lstStyle/>
          <a:p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4.1 Wymagania ogólne</a:t>
            </a:r>
            <a:endParaRPr lang="pl-PL" sz="1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sz="1800" dirty="0"/>
              <a:t>-  udokumentowany system zarządzania energią</a:t>
            </a:r>
          </a:p>
          <a:p>
            <a:r>
              <a:rPr lang="pl-PL" sz="1800" dirty="0"/>
              <a:t> -  zakres stosowania i granice SZE ustanowione</a:t>
            </a:r>
          </a:p>
          <a:p>
            <a:r>
              <a:rPr lang="pl-PL" sz="1800" dirty="0"/>
              <a:t> -  postępowanie dotyczące ciągłego doskonalenia wydajności energetycznej określone i udokumentowane </a:t>
            </a: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endParaRPr lang="pl-PL" sz="1800" dirty="0">
              <a:solidFill>
                <a:schemeClr val="tx2"/>
              </a:solidFill>
            </a:endParaRPr>
          </a:p>
          <a:p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4.2.1 Najwyższe kierownictwo</a:t>
            </a:r>
            <a:endParaRPr lang="pl-PL" sz="1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sz="1800" dirty="0"/>
              <a:t>-  polityka energetyczna ustanowiona,  granice SZE wytyczone   </a:t>
            </a:r>
          </a:p>
          <a:p>
            <a:r>
              <a:rPr lang="pl-PL" sz="1800" dirty="0"/>
              <a:t>-  pełnomocnik systemu zarządzania energią ustanowiony,  jeżeli konieczne – również zespół ds. zarządzania energią  </a:t>
            </a:r>
          </a:p>
          <a:p>
            <a:r>
              <a:rPr lang="pl-PL" sz="1800" dirty="0"/>
              <a:t>-  udostępnione środki (personalne, technologiczne i finansowe) adekwatne do SZE i wydajności energetycznej</a:t>
            </a:r>
          </a:p>
          <a:p>
            <a:r>
              <a:rPr lang="pl-PL" sz="1800" dirty="0"/>
              <a:t>-  komunikacja wewnętrzna na temat znaczenia SZE </a:t>
            </a:r>
          </a:p>
          <a:p>
            <a:r>
              <a:rPr lang="pl-PL" sz="1800" dirty="0"/>
              <a:t>-  ustanowienie wskaźników wydajności energetycznej (</a:t>
            </a:r>
            <a:r>
              <a:rPr lang="pl-PL" sz="1800" dirty="0" err="1"/>
              <a:t>EnPLs</a:t>
            </a:r>
            <a:r>
              <a:rPr lang="pl-PL" sz="1800" dirty="0"/>
              <a:t>)  zapewnione</a:t>
            </a:r>
          </a:p>
          <a:p>
            <a:r>
              <a:rPr lang="pl-PL" sz="1800" dirty="0"/>
              <a:t>-  planowanie długoterminowe uwzględnia aspekt energetyczny?</a:t>
            </a:r>
          </a:p>
          <a:p>
            <a:pPr>
              <a:defRPr/>
            </a:pPr>
            <a:endParaRPr lang="pl-P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76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de-DE" dirty="0"/>
              <a:t>4.2 </a:t>
            </a:r>
            <a:r>
              <a:rPr lang="de-DE" dirty="0" err="1"/>
              <a:t>Zaangażowanie</a:t>
            </a:r>
            <a:r>
              <a:rPr lang="de-DE" dirty="0"/>
              <a:t> </a:t>
            </a:r>
            <a:r>
              <a:rPr lang="de-DE" dirty="0" err="1"/>
              <a:t>kierownictwa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574490" cy="4392612"/>
          </a:xfrm>
        </p:spPr>
        <p:txBody>
          <a:bodyPr/>
          <a:lstStyle/>
          <a:p>
            <a:r>
              <a:rPr lang="de-DE" sz="1800" b="1" dirty="0">
                <a:solidFill>
                  <a:schemeClr val="tx2">
                    <a:lumMod val="50000"/>
                  </a:schemeClr>
                </a:solidFill>
              </a:rPr>
              <a:t>4.2.2  </a:t>
            </a:r>
            <a:r>
              <a:rPr lang="de-DE" sz="1800" b="1" dirty="0" err="1">
                <a:solidFill>
                  <a:schemeClr val="tx2">
                    <a:lumMod val="50000"/>
                  </a:schemeClr>
                </a:solidFill>
              </a:rPr>
              <a:t>Pełnomocnik</a:t>
            </a:r>
            <a:r>
              <a:rPr lang="de-DE" sz="1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sz="1800" b="1" dirty="0" err="1">
                <a:solidFill>
                  <a:schemeClr val="tx2">
                    <a:lumMod val="50000"/>
                  </a:schemeClr>
                </a:solidFill>
              </a:rPr>
              <a:t>systemu</a:t>
            </a:r>
            <a:r>
              <a:rPr lang="de-DE" sz="1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sz="1800" b="1" dirty="0" err="1">
                <a:solidFill>
                  <a:schemeClr val="tx2">
                    <a:lumMod val="50000"/>
                  </a:schemeClr>
                </a:solidFill>
              </a:rPr>
              <a:t>zarządzania</a:t>
            </a:r>
            <a:r>
              <a:rPr lang="de-DE" sz="1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sz="1800" b="1" dirty="0" err="1">
                <a:solidFill>
                  <a:schemeClr val="tx2">
                    <a:lumMod val="50000"/>
                  </a:schemeClr>
                </a:solidFill>
              </a:rPr>
              <a:t>energią</a:t>
            </a:r>
            <a:endParaRPr lang="pl-PL" sz="1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sz="1800" dirty="0"/>
              <a:t>-  umiejętności, kompetencje oraz zakres odpowiedzialności i uprawnień  zapewnione?</a:t>
            </a:r>
          </a:p>
          <a:p>
            <a:r>
              <a:rPr lang="pl-PL" sz="1800" dirty="0"/>
              <a:t>-  ustalanie, dokumentowanie, ogłaszanie zakresu obowiązków, uprawnień i odpowiedzialności</a:t>
            </a:r>
          </a:p>
          <a:p>
            <a:r>
              <a:rPr lang="pl-PL" sz="1800" dirty="0"/>
              <a:t>-  upoważniono osobę do współpracy z pełnomocnikiem zarządzania energią? 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5784045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de-DE" dirty="0"/>
              <a:t>4.2 </a:t>
            </a:r>
            <a:r>
              <a:rPr lang="de-DE" dirty="0" err="1"/>
              <a:t>Zaangażowanie</a:t>
            </a:r>
            <a:r>
              <a:rPr lang="de-DE" dirty="0"/>
              <a:t> </a:t>
            </a:r>
            <a:r>
              <a:rPr lang="de-DE" dirty="0" err="1"/>
              <a:t>kierownictwa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12776"/>
            <a:ext cx="8574490" cy="4392612"/>
          </a:xfrm>
        </p:spPr>
        <p:txBody>
          <a:bodyPr/>
          <a:lstStyle/>
          <a:p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4.3 Polityka energetyczna</a:t>
            </a:r>
            <a:endParaRPr lang="pl-PL" sz="1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sz="1800" dirty="0"/>
              <a:t>Zobowiązanie do:</a:t>
            </a:r>
          </a:p>
          <a:p>
            <a:r>
              <a:rPr lang="pl-PL" sz="1800" dirty="0"/>
              <a:t>-  ciągłego doskonalenia wydajności energetycznej </a:t>
            </a:r>
          </a:p>
          <a:p>
            <a:r>
              <a:rPr lang="pl-PL" sz="1800" dirty="0"/>
              <a:t>-  przestrzegania obowiązujących wymagań w zakresie użytkowania i zużycia energii, efektywności energetycznej oraz wywiązywania się z powziętych zobowiązań</a:t>
            </a:r>
          </a:p>
          <a:p>
            <a:r>
              <a:rPr lang="pl-PL" sz="1800" dirty="0"/>
              <a:t>-  zapewnienie dostępności do informacji i zasobów w celu osiągnięcia celów </a:t>
            </a:r>
          </a:p>
          <a:p>
            <a:r>
              <a:rPr lang="pl-PL" sz="1800" dirty="0"/>
              <a:t>Polityka energetyczna:</a:t>
            </a:r>
          </a:p>
          <a:p>
            <a:r>
              <a:rPr lang="pl-PL" sz="1800" dirty="0"/>
              <a:t>-  zatwierdzona przez kierownictwo przedsiębiorstwa / najwyższe kierownictwo oraz adekwatna do użytkowania i zużycia energii </a:t>
            </a:r>
          </a:p>
          <a:p>
            <a:r>
              <a:rPr lang="pl-PL" sz="1800" dirty="0"/>
              <a:t>-  przekazana pracownikom i zleceniobiorcom oraz dostępna dla opinii publicznej  </a:t>
            </a:r>
          </a:p>
          <a:p>
            <a:r>
              <a:rPr lang="pl-PL" sz="1800" dirty="0"/>
              <a:t>-  uwzględnia wszystkie aspekty energetyczne</a:t>
            </a:r>
          </a:p>
          <a:p>
            <a:r>
              <a:rPr lang="pl-PL" sz="1800" dirty="0"/>
              <a:t>-  polityka energetyczna jako rama do ustalania i weryfikowania celów energetycznych</a:t>
            </a:r>
          </a:p>
          <a:p>
            <a:r>
              <a:rPr lang="pl-PL" sz="1800" dirty="0"/>
              <a:t>-  wspiera nabywanie produktów i usług energooszczędnych</a:t>
            </a:r>
          </a:p>
        </p:txBody>
      </p:sp>
    </p:spTree>
    <p:extLst>
      <p:ext uri="{BB962C8B-B14F-4D97-AF65-F5344CB8AC3E}">
        <p14:creationId xmlns:p14="http://schemas.microsoft.com/office/powerpoint/2010/main" val="128667197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0" y="6821488"/>
            <a:ext cx="5159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pl-PL" sz="144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l-PL" sz="2400"/>
          </a:p>
        </p:txBody>
      </p:sp>
      <p:sp>
        <p:nvSpPr>
          <p:cNvPr id="30723" name="Tytuł 5"/>
          <p:cNvSpPr>
            <a:spLocks noGrp="1"/>
          </p:cNvSpPr>
          <p:nvPr>
            <p:ph type="title"/>
          </p:nvPr>
        </p:nvSpPr>
        <p:spPr>
          <a:xfrm>
            <a:off x="317500" y="699782"/>
            <a:ext cx="5583238" cy="332399"/>
          </a:xfrm>
        </p:spPr>
        <p:txBody>
          <a:bodyPr/>
          <a:lstStyle/>
          <a:p>
            <a:r>
              <a:rPr lang="pl-PL" altLang="ja-JP" dirty="0"/>
              <a:t>4.4 Planowanie energetyczne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17500" y="1412875"/>
            <a:ext cx="8575675" cy="4895850"/>
          </a:xfrm>
        </p:spPr>
        <p:txBody>
          <a:bodyPr/>
          <a:lstStyle/>
          <a:p>
            <a:pPr marL="449263" indent="-449263" eaLnBrk="1" hangingPunct="1">
              <a:lnSpc>
                <a:spcPct val="110000"/>
              </a:lnSpc>
              <a:defRPr/>
            </a:pPr>
            <a:r>
              <a:rPr lang="pl-PL" altLang="ja-JP" sz="1600" dirty="0">
                <a:solidFill>
                  <a:schemeClr val="tx2"/>
                </a:solidFill>
              </a:rPr>
              <a:t>	</a:t>
            </a:r>
          </a:p>
          <a:p>
            <a:pPr marL="987425" indent="-987425" eaLnBrk="1" hangingPunct="1">
              <a:lnSpc>
                <a:spcPct val="110000"/>
              </a:lnSpc>
              <a:defRPr/>
            </a:pPr>
            <a:r>
              <a:rPr lang="pl-PL" altLang="ja-JP" sz="1800" dirty="0">
                <a:solidFill>
                  <a:schemeClr val="tx2">
                    <a:lumMod val="50000"/>
                  </a:schemeClr>
                </a:solidFill>
              </a:rPr>
              <a:t>4.4.2 Wymagania prawne i inne</a:t>
            </a:r>
          </a:p>
          <a:p>
            <a:r>
              <a:rPr lang="pl-PL" sz="1800" dirty="0"/>
              <a:t>identyfikacja oraz dostęp do właściwych przepisów prawnych i innych  wymagań</a:t>
            </a:r>
          </a:p>
          <a:p>
            <a:r>
              <a:rPr lang="pl-PL" sz="1800" dirty="0"/>
              <a:t>-  Określono możliwość zastosowania wymagań w odniesieniu do użytkowania energii, zużycia energii i efektywności energetycznej   </a:t>
            </a:r>
          </a:p>
          <a:p>
            <a:r>
              <a:rPr lang="pl-PL" sz="1800" dirty="0"/>
              <a:t>-  Uwzględniono w systemie zarządzania energią</a:t>
            </a:r>
          </a:p>
          <a:p>
            <a:r>
              <a:rPr lang="pl-PL" sz="1800" dirty="0"/>
              <a:t>-  Wymagania weryfikowane w ustalonych odstępach czasu </a:t>
            </a:r>
            <a:r>
              <a:rPr lang="pl-PL" altLang="ja-JP" sz="1800" dirty="0">
                <a:solidFill>
                  <a:schemeClr val="tx2"/>
                </a:solidFill>
              </a:rPr>
              <a:t>	</a:t>
            </a:r>
            <a:r>
              <a:rPr lang="pl-PL" altLang="ja-JP" sz="1600" dirty="0">
                <a:solidFill>
                  <a:schemeClr val="tx2"/>
                </a:solidFill>
              </a:rPr>
              <a:t>	</a:t>
            </a:r>
          </a:p>
          <a:p>
            <a:pPr marL="987425" indent="-987425" eaLnBrk="1" hangingPunct="1">
              <a:lnSpc>
                <a:spcPct val="110000"/>
              </a:lnSpc>
              <a:defRPr/>
            </a:pPr>
            <a:r>
              <a:rPr lang="pl-PL" altLang="ja-JP" sz="1600" dirty="0">
                <a:solidFill>
                  <a:schemeClr val="tx2"/>
                </a:solidFill>
              </a:rPr>
              <a:t>		</a:t>
            </a:r>
            <a:endParaRPr lang="pl-PL" sz="1600" dirty="0">
              <a:solidFill>
                <a:schemeClr val="tx2"/>
              </a:solidFill>
            </a:endParaRPr>
          </a:p>
          <a:p>
            <a:pPr marL="0" indent="0" eaLnBrk="1" hangingPunct="1">
              <a:defRPr/>
            </a:pPr>
            <a:endParaRPr lang="pl-P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826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Planowanie energetyczne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3276"/>
            <a:ext cx="8358466" cy="580472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4.4.3 Przegląd Energetyczny  </a:t>
            </a:r>
          </a:p>
          <a:p>
            <a:r>
              <a:rPr lang="pl-PL" sz="1800" dirty="0"/>
              <a:t>Procedura oceny systemu opracowana, udokumentowana i utrzymywana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de-DE" sz="1800" dirty="0" err="1"/>
              <a:t>Zdefiniowan</a:t>
            </a:r>
            <a:r>
              <a:rPr lang="pl-PL" sz="1800" dirty="0"/>
              <a:t>a </a:t>
            </a:r>
            <a:r>
              <a:rPr lang="de-DE" sz="1800" dirty="0" err="1"/>
              <a:t>metodologia</a:t>
            </a:r>
            <a:r>
              <a:rPr lang="de-DE" sz="1800" dirty="0"/>
              <a:t> i </a:t>
            </a:r>
            <a:r>
              <a:rPr lang="de-DE" sz="1800" dirty="0" err="1"/>
              <a:t>kryteria</a:t>
            </a:r>
            <a:endParaRPr lang="pl-PL" sz="1800" dirty="0"/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Analiza zużycia energii  na podstawie pomiarów i innych danych:</a:t>
            </a:r>
          </a:p>
          <a:p>
            <a:pPr marL="457200" indent="-45720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Identyfikacja źródeł energii </a:t>
            </a:r>
          </a:p>
          <a:p>
            <a:pPr marL="457200" indent="-45720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Ocena przeszłego i teraźniejszego wykorzystania i zużycia energii</a:t>
            </a:r>
          </a:p>
          <a:p>
            <a:pPr marL="285750" lvl="0" indent="-285750">
              <a:buFont typeface="Arial" panose="020B0604020202020204" pitchFamily="34" charset="0"/>
              <a:buChar char="−"/>
            </a:pPr>
            <a:r>
              <a:rPr lang="pl-PL" sz="1800" dirty="0"/>
              <a:t>Identyfikacja obszarów znaczącego zużycia energii:</a:t>
            </a:r>
          </a:p>
          <a:p>
            <a:pPr marL="457200" lvl="0" indent="-45720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Obiekty, wyposażenie, systemy, procesy i personel pracujący dla lub w imieniu organizacji</a:t>
            </a:r>
          </a:p>
          <a:p>
            <a:pPr marL="457200" lvl="0" indent="-45720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Zmienne mające wpływ na zużycie energii</a:t>
            </a:r>
          </a:p>
          <a:p>
            <a:pPr marL="457200" indent="-45720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Ocena wyniku energetycznego obiektów, wyposażenia, systemów i procesów związanych ze znaczącym wykorzystaniem energii</a:t>
            </a:r>
          </a:p>
          <a:p>
            <a:pPr marL="457200" indent="-45720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Ocenić przyszłe  wykorzystanie i zużycie energii</a:t>
            </a:r>
          </a:p>
          <a:p>
            <a:pPr marL="285750" indent="-285750">
              <a:buSzPct val="50000"/>
              <a:buFont typeface="Wingdings" panose="05000000000000000000" pitchFamily="2" charset="2"/>
              <a:buChar char="§"/>
            </a:pPr>
            <a:r>
              <a:rPr lang="pl-PL" sz="1600" dirty="0"/>
              <a:t>Zidentyfikować i ustalić priorytety i możliwość poprawy wyniku energetycznego</a:t>
            </a:r>
          </a:p>
          <a:p>
            <a:pPr marL="285750" indent="-285750">
              <a:buClr>
                <a:srgbClr val="C5007B"/>
              </a:buClr>
              <a:buFont typeface="Arial" panose="020B0604020202020204" pitchFamily="34" charset="0"/>
              <a:buChar char="−"/>
            </a:pPr>
            <a:r>
              <a:rPr lang="pl-PL" sz="1800" dirty="0">
                <a:solidFill>
                  <a:srgbClr val="C5007B"/>
                </a:solidFill>
              </a:rPr>
              <a:t>Przegląd i weryfikacja przeglądu energetycznego w określonych odstępach czasu</a:t>
            </a:r>
          </a:p>
          <a:p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419076010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Planowanie energetyczne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35846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Przegląd Energetyczny  </a:t>
            </a:r>
          </a:p>
          <a:p>
            <a:pPr>
              <a:buNone/>
            </a:pPr>
            <a:r>
              <a:rPr lang="pl-PL" sz="1800" b="1" dirty="0"/>
              <a:t>Realizowany własnymi siłami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Powołanie zespołu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Wykonanie inwentaryzacji urządzeń/procesów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Opracowanie programów wykonania pomiarów urządzeń oraz instalacji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Monitoring zużycia mediów</a:t>
            </a:r>
            <a:endParaRPr lang="pl-PL" sz="1800" dirty="0"/>
          </a:p>
          <a:p>
            <a:pPr lvl="0">
              <a:buNone/>
            </a:pPr>
            <a:endParaRPr lang="pl-PL" sz="1800" b="1" dirty="0"/>
          </a:p>
          <a:p>
            <a:pPr lvl="0">
              <a:buNone/>
            </a:pPr>
            <a:r>
              <a:rPr lang="pl-PL" sz="1800" b="1" dirty="0"/>
              <a:t>Wykonywany przez firmę zewnętrzną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Wykonanie inwentaryzacji urządzeń/procesów przez jednostkę zewnętrzną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Opracowanie programu przeglądu i jego zatwierdzenie przez podmiot zlecający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Wykonanie pomiarów obiektowych</a:t>
            </a:r>
          </a:p>
          <a:p>
            <a:pPr marL="287338" lvl="1" indent="-285750">
              <a:buFont typeface="Arial" panose="020B0604020202020204" pitchFamily="34" charset="0"/>
              <a:buChar char="−"/>
            </a:pPr>
            <a:r>
              <a:rPr lang="pl-PL" sz="1800" b="0" dirty="0">
                <a:solidFill>
                  <a:schemeClr val="tx1">
                    <a:lumMod val="50000"/>
                  </a:schemeClr>
                </a:solidFill>
              </a:rPr>
              <a:t>Opracowanie wyników pomiarów i analiz w postaci raportu</a:t>
            </a:r>
          </a:p>
        </p:txBody>
      </p:sp>
    </p:spTree>
    <p:extLst>
      <p:ext uri="{BB962C8B-B14F-4D97-AF65-F5344CB8AC3E}">
        <p14:creationId xmlns:p14="http://schemas.microsoft.com/office/powerpoint/2010/main" val="144721804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583115" cy="332399"/>
          </a:xfrm>
        </p:spPr>
        <p:txBody>
          <a:bodyPr>
            <a:noAutofit/>
          </a:bodyPr>
          <a:lstStyle/>
          <a:p>
            <a:r>
              <a:rPr lang="pl-PL" dirty="0"/>
              <a:t>Planowanie energetyczne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35846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18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Przegląd Energetyczny  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1800" dirty="0"/>
          </a:p>
          <a:p>
            <a:pPr marL="457200" indent="-457200">
              <a:buFont typeface="Arial" panose="020B0604020202020204" pitchFamily="34" charset="0"/>
              <a:buChar char="−"/>
            </a:pPr>
            <a:r>
              <a:rPr lang="pl-PL" sz="1800" dirty="0"/>
              <a:t>Główne urządzenia i procesy energochłonne: 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Urządzenia, sprzęt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Ogrzewanie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Układ wentylacji i klimatyzacji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Układ chłodniczy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Układ sprężonego powietrza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Układ wytwarzania i obiegu pary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Napędy elektryczne</a:t>
            </a:r>
          </a:p>
          <a:p>
            <a:pPr marL="638175" lvl="2" indent="-457200">
              <a:buClrTx/>
              <a:buSzPct val="50000"/>
              <a:buFont typeface="Wingdings" panose="05000000000000000000" pitchFamily="2" charset="2"/>
              <a:buChar char="§"/>
            </a:pPr>
            <a:r>
              <a:rPr lang="pl-PL" sz="1600" dirty="0">
                <a:ea typeface="+mn-ea"/>
              </a:rPr>
              <a:t>Oświetlenie</a:t>
            </a:r>
          </a:p>
          <a:p>
            <a:pPr marL="457200" indent="-457200">
              <a:buFont typeface="Arial" panose="020B0604020202020204" pitchFamily="34" charset="0"/>
              <a:buChar char="−"/>
            </a:pPr>
            <a:r>
              <a:rPr lang="pl-PL" sz="1800" dirty="0"/>
              <a:t>Ustalenie miejsc, gdzie jest konieczne wykonanie pomiarów</a:t>
            </a:r>
          </a:p>
        </p:txBody>
      </p:sp>
    </p:spTree>
    <p:extLst>
      <p:ext uri="{BB962C8B-B14F-4D97-AF65-F5344CB8AC3E}">
        <p14:creationId xmlns:p14="http://schemas.microsoft.com/office/powerpoint/2010/main" val="311296763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energią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358466" cy="4392612"/>
          </a:xfrm>
        </p:spPr>
        <p:txBody>
          <a:bodyPr>
            <a:normAutofit/>
          </a:bodyPr>
          <a:lstStyle/>
          <a:p>
            <a:pPr marL="365125" indent="-365125" algn="just">
              <a:lnSpc>
                <a:spcPct val="90000"/>
              </a:lnSpc>
              <a:defRPr/>
            </a:pPr>
            <a:r>
              <a:rPr lang="pl-PL" sz="1800" dirty="0">
                <a:ea typeface="Arial Unicode MS" pitchFamily="34" charset="-128"/>
                <a:cs typeface="Arial Unicode MS" pitchFamily="34" charset="-128"/>
              </a:rPr>
              <a:t>Podstawow</a:t>
            </a:r>
            <a:r>
              <a:rPr lang="pl-PL" sz="1800" dirty="0"/>
              <a:t>e</a:t>
            </a:r>
            <a:r>
              <a:rPr lang="pl-PL" sz="1800" dirty="0">
                <a:ea typeface="Arial Unicode MS" pitchFamily="34" charset="-128"/>
                <a:cs typeface="Arial Unicode MS" pitchFamily="34" charset="-128"/>
              </a:rPr>
              <a:t> cele </a:t>
            </a:r>
            <a:r>
              <a:rPr lang="pl-PL" sz="1800" dirty="0"/>
              <a:t>normy ISO 50001:</a:t>
            </a:r>
            <a:r>
              <a:rPr lang="pl-PL" sz="1800" dirty="0">
                <a:ea typeface="Arial Unicode MS" pitchFamily="34" charset="-128"/>
                <a:cs typeface="Arial Unicode MS" pitchFamily="34" charset="-128"/>
              </a:rPr>
              <a:t> </a:t>
            </a:r>
            <a:endParaRPr lang="pl-PL" sz="1800" dirty="0"/>
          </a:p>
          <a:p>
            <a:pPr marL="365125" indent="-365125" algn="just">
              <a:lnSpc>
                <a:spcPct val="90000"/>
              </a:lnSpc>
              <a:buFont typeface="Arial" panose="020B0604020202020204" pitchFamily="34" charset="0"/>
              <a:buChar char="−"/>
              <a:defRPr/>
            </a:pPr>
            <a:r>
              <a:rPr lang="pl-PL" sz="1800" dirty="0"/>
              <a:t>Pomoc w zakresie tworzenia systemów i procesów niezbędnych do osiągnięcia poprawy wyniku energetycznego, w tym efektywności energetycznej oraz zużycia i użytkowania energii;</a:t>
            </a:r>
          </a:p>
          <a:p>
            <a:pPr marL="365125" indent="-365125" algn="just">
              <a:lnSpc>
                <a:spcPct val="90000"/>
              </a:lnSpc>
              <a:buFont typeface="Arial" panose="020B0604020202020204" pitchFamily="34" charset="0"/>
              <a:buChar char="−"/>
              <a:defRPr/>
            </a:pPr>
            <a:r>
              <a:rPr lang="pl-PL" sz="1800" dirty="0"/>
              <a:t>zmniejszenie emisji gazów cieplarnianych i podobnych wpływów środowiskowych oraz kosztów energii poprzez systematyczne zarządzanie energią;</a:t>
            </a:r>
          </a:p>
          <a:p>
            <a:pPr marL="365125" indent="-365125" algn="just">
              <a:lnSpc>
                <a:spcPct val="90000"/>
              </a:lnSpc>
              <a:buFont typeface="Arial" panose="020B0604020202020204" pitchFamily="34" charset="0"/>
              <a:buChar char="−"/>
              <a:defRPr/>
            </a:pPr>
            <a:r>
              <a:rPr lang="pl-PL" sz="1800" dirty="0"/>
              <a:t>osiągnięcie wyznaczonych w polityce zobowiązań; </a:t>
            </a:r>
          </a:p>
          <a:p>
            <a:pPr marL="365125" indent="-365125" algn="just">
              <a:lnSpc>
                <a:spcPct val="90000"/>
              </a:lnSpc>
              <a:buFont typeface="Arial" panose="020B0604020202020204" pitchFamily="34" charset="0"/>
              <a:buChar char="−"/>
              <a:defRPr/>
            </a:pPr>
            <a:r>
              <a:rPr lang="pl-PL" sz="1800" dirty="0"/>
              <a:t>podejmowanie działań koniecznych do udoskonalenia wyniku energetycznego;</a:t>
            </a:r>
          </a:p>
          <a:p>
            <a:pPr marL="365125" indent="-365125" algn="just">
              <a:lnSpc>
                <a:spcPct val="90000"/>
              </a:lnSpc>
              <a:buFont typeface="Arial" panose="020B0604020202020204" pitchFamily="34" charset="0"/>
              <a:buChar char="−"/>
              <a:defRPr/>
            </a:pPr>
            <a:r>
              <a:rPr lang="pl-PL" sz="1800" dirty="0"/>
              <a:t>wykazania zgodności systemu z wymaganiami normy.</a:t>
            </a:r>
          </a:p>
          <a:p>
            <a:pPr marL="365125" indent="-365125" algn="just">
              <a:lnSpc>
                <a:spcPct val="90000"/>
              </a:lnSpc>
              <a:buFont typeface="Arial" panose="020B0604020202020204" pitchFamily="34" charset="0"/>
              <a:buChar char="−"/>
              <a:defRPr/>
            </a:pPr>
            <a:r>
              <a:rPr lang="pl-PL" sz="1800" dirty="0"/>
              <a:t>SPEŁNIENIE WYMAGANIA USTAWY O EFEKTYWNOŚCI ENERGETYCZNEJ.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7774317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dirty="0"/>
              <a:t>Planowanie energetyczne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7710394" cy="4392612"/>
          </a:xfrm>
        </p:spPr>
        <p:txBody>
          <a:bodyPr/>
          <a:lstStyle/>
          <a:p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4.4.4 Poziom bazowy energii</a:t>
            </a:r>
          </a:p>
          <a:p>
            <a:endParaRPr lang="pl-PL" sz="1800" dirty="0"/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Poziom bazowy energii zidentyfikowany i udokumentowany (np. 3 lata)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Zdefiniowany jako baza do pomiarów wydajności energetycznej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Ustalenia służące niezbędnym dopasowaniem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Zmiany uzasadnione i udokumentowane </a:t>
            </a:r>
          </a:p>
        </p:txBody>
      </p:sp>
    </p:spTree>
    <p:extLst>
      <p:ext uri="{BB962C8B-B14F-4D97-AF65-F5344CB8AC3E}">
        <p14:creationId xmlns:p14="http://schemas.microsoft.com/office/powerpoint/2010/main" val="87477820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9783"/>
            <a:ext cx="5433561" cy="332399"/>
          </a:xfrm>
        </p:spPr>
        <p:txBody>
          <a:bodyPr/>
          <a:lstStyle/>
          <a:p>
            <a:r>
              <a:rPr lang="pl-PL" dirty="0"/>
              <a:t>Planowanie energetyczne 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430474" cy="4932064"/>
          </a:xfrm>
        </p:spPr>
        <p:txBody>
          <a:bodyPr/>
          <a:lstStyle/>
          <a:p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4.4.5 Wskaźniki wyniku energetycznego (WWE)</a:t>
            </a:r>
            <a:endParaRPr lang="pl-PL" sz="18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Określenie wskaźników energetycznych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Wskaźniki wyniku energetycznego – ustalenie wskaźników właściwych do monitorowania wyniku energetycznego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Regularne przeglądanie wskaźników </a:t>
            </a:r>
          </a:p>
          <a:p>
            <a:endParaRPr lang="pl-PL" sz="1800" dirty="0"/>
          </a:p>
          <a:p>
            <a:r>
              <a:rPr lang="pl-PL" sz="1800" b="1" u="sng" dirty="0"/>
              <a:t>Wskaźnik Wyniku Energetycznego WWE</a:t>
            </a:r>
            <a:r>
              <a:rPr lang="pl-PL" sz="1800" dirty="0"/>
              <a:t> – wartość liczbowa lub miara wyniku energetycznego wyrażone przez organizację 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0369580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142442" cy="4572024"/>
          </a:xfrm>
        </p:spPr>
        <p:txBody>
          <a:bodyPr/>
          <a:lstStyle/>
          <a:p>
            <a:r>
              <a:rPr lang="pl-PL" sz="1800" dirty="0"/>
              <a:t> </a:t>
            </a:r>
            <a:r>
              <a:rPr lang="pl-PL" sz="1800" dirty="0">
                <a:solidFill>
                  <a:schemeClr val="tx2">
                    <a:lumMod val="50000"/>
                  </a:schemeClr>
                </a:solidFill>
              </a:rPr>
              <a:t>4.4.6 </a:t>
            </a:r>
            <a:r>
              <a:rPr lang="pl-PL" sz="1800" b="1" dirty="0">
                <a:solidFill>
                  <a:schemeClr val="tx2">
                    <a:lumMod val="50000"/>
                  </a:schemeClr>
                </a:solidFill>
              </a:rPr>
              <a:t>Cele i zadania 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pl-PL" sz="1800" dirty="0"/>
              <a:t>Mierzalne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pl-PL" sz="1800" dirty="0"/>
              <a:t>Uwzględniające znaczące miejsca użytkowania energii z uwzględnieniem możliwości technologicznych oraz uwarunkowań finansowych, zakładowych i biznesowych oraz z uwzględnieniem podmiotów zainteresowanych   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pl-PL" sz="1800" dirty="0"/>
              <a:t>Uwzględnienie kluczowych przepisów prawnych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pl-PL" sz="1800" dirty="0"/>
              <a:t>Zgodność z polityką energetyczną i ciągłym doskonaleni efektywności energetycznej  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pl-PL" sz="1800" dirty="0"/>
              <a:t>Plany działań z określonymi ramami czasowymi, zakresami obowiązków oraz środkami służącymi osiągnięciu celów </a:t>
            </a:r>
          </a:p>
          <a:p>
            <a:pPr marL="342900" indent="-342900">
              <a:buFont typeface="Arial" panose="020B0604020202020204" pitchFamily="34" charset="0"/>
              <a:buChar char="−"/>
            </a:pPr>
            <a:r>
              <a:rPr lang="pl-PL" sz="1800" dirty="0"/>
              <a:t>Plany działań są dokumentowane i aktualizowane w regularnych odstępach czasu  </a:t>
            </a:r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5" name="Tytuł 1"/>
          <p:cNvSpPr txBox="1">
            <a:spLocks/>
          </p:cNvSpPr>
          <p:nvPr/>
        </p:nvSpPr>
        <p:spPr bwMode="gray">
          <a:xfrm>
            <a:off x="470747" y="764704"/>
            <a:ext cx="5583115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l-PL" dirty="0"/>
              <a:t>Planowanie energetyczne</a:t>
            </a:r>
          </a:p>
        </p:txBody>
      </p:sp>
    </p:spTree>
    <p:extLst>
      <p:ext uri="{BB962C8B-B14F-4D97-AF65-F5344CB8AC3E}">
        <p14:creationId xmlns:p14="http://schemas.microsoft.com/office/powerpoint/2010/main" val="3864531175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533584"/>
            <a:ext cx="5583115" cy="664797"/>
          </a:xfrm>
        </p:spPr>
        <p:txBody>
          <a:bodyPr/>
          <a:lstStyle/>
          <a:p>
            <a:r>
              <a:rPr lang="pl-PL" altLang="ja-JP" kern="1200" dirty="0"/>
              <a:t>Wdrażanie i funkcjonowanie</a:t>
            </a:r>
            <a:r>
              <a:rPr lang="pl-PL" altLang="ja-JP" dirty="0">
                <a:solidFill>
                  <a:schemeClr val="tx2"/>
                </a:solidFill>
              </a:rPr>
              <a:t>	</a:t>
            </a:r>
            <a:br>
              <a:rPr lang="pl-PL" altLang="ja-JP" dirty="0">
                <a:solidFill>
                  <a:schemeClr val="tx2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7926418" cy="4392612"/>
          </a:xfrm>
        </p:spPr>
        <p:txBody>
          <a:bodyPr/>
          <a:lstStyle/>
          <a:p>
            <a:pPr marL="449263" indent="-449263">
              <a:defRPr/>
            </a:pPr>
            <a:r>
              <a:rPr lang="pl-PL" altLang="ja-JP" sz="1800" b="1" dirty="0">
                <a:solidFill>
                  <a:schemeClr val="tx2"/>
                </a:solidFill>
              </a:rPr>
              <a:t>4.5.2 Kompetencje, szkolenie i świadomość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de-DE" sz="1800" dirty="0" err="1"/>
              <a:t>Ustalenie</a:t>
            </a:r>
            <a:r>
              <a:rPr lang="de-DE" sz="1800" dirty="0"/>
              <a:t> </a:t>
            </a:r>
            <a:r>
              <a:rPr lang="de-DE" sz="1800" dirty="0" err="1"/>
              <a:t>kompetencji</a:t>
            </a:r>
            <a:r>
              <a:rPr lang="de-DE" sz="1800" dirty="0"/>
              <a:t>, </a:t>
            </a:r>
            <a:r>
              <a:rPr lang="de-DE" sz="1800" dirty="0" err="1"/>
              <a:t>kwalifikacji</a:t>
            </a:r>
            <a:endParaRPr lang="de-DE" sz="1800" dirty="0"/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de-DE" sz="1800" dirty="0" err="1"/>
              <a:t>Identyfikacja</a:t>
            </a:r>
            <a:r>
              <a:rPr lang="de-DE" sz="1800" dirty="0"/>
              <a:t> </a:t>
            </a:r>
            <a:r>
              <a:rPr lang="de-DE" sz="1800" dirty="0" err="1"/>
              <a:t>potrzeb</a:t>
            </a:r>
            <a:r>
              <a:rPr lang="pl-PL" sz="1800" dirty="0"/>
              <a:t> szkoleniowych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Plan szkoleń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Adaptacyjne i utrwalające szkolenia stanowiskowe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Odpowiednie kompetencje personelu zewnętrznego / firm, pracujących w imieniu organizacji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Szkolenia z zakresu systemu zarządzania energią dla kierownictwa na wszystkich szczeblach decyzyjnych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Szkolenia (lub alternatywne formy zdobywanie kompetencji)</a:t>
            </a:r>
            <a:endParaRPr lang="pl-PL" altLang="ja-JP" sz="1800" dirty="0">
              <a:solidFill>
                <a:schemeClr val="tx2"/>
              </a:solidFill>
            </a:endParaRPr>
          </a:p>
          <a:p>
            <a:pPr marL="987425" indent="-987425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08732617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533584"/>
            <a:ext cx="5583115" cy="664797"/>
          </a:xfrm>
        </p:spPr>
        <p:txBody>
          <a:bodyPr/>
          <a:lstStyle/>
          <a:p>
            <a:r>
              <a:rPr lang="pl-PL" altLang="ja-JP" kern="1200" dirty="0"/>
              <a:t>Wdrażanie i funkcjonowanie</a:t>
            </a:r>
            <a:r>
              <a:rPr lang="pl-PL" altLang="ja-JP" dirty="0">
                <a:solidFill>
                  <a:schemeClr val="tx2"/>
                </a:solidFill>
              </a:rPr>
              <a:t>	</a:t>
            </a:r>
            <a:br>
              <a:rPr lang="pl-PL" altLang="ja-JP" dirty="0">
                <a:solidFill>
                  <a:schemeClr val="tx2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7845" y="1668681"/>
            <a:ext cx="7926418" cy="4392612"/>
          </a:xfrm>
        </p:spPr>
        <p:txBody>
          <a:bodyPr/>
          <a:lstStyle/>
          <a:p>
            <a:pPr marL="987425" indent="-987425">
              <a:defRPr/>
            </a:pPr>
            <a:r>
              <a:rPr lang="pl-PL" altLang="ja-JP" sz="1800" b="1" dirty="0">
                <a:solidFill>
                  <a:schemeClr val="tx2">
                    <a:lumMod val="50000"/>
                  </a:schemeClr>
                </a:solidFill>
              </a:rPr>
              <a:t>4.5.3 Komunikacja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Komunikacja wewnętrzna dotycząca wydajności energetycznej i systemu zarządzania energią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Proces umożliwiający zgłaszanie (przez wszystkich pracowników i osób dla nich pracujących) uwag i pomysłów doskonalących system zarządzania energią wdrożony i realizowany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Decyzja, czy – a jeżeli tak, jakie znaczące aspekty energetyczne mogą być komunikowane na zewnątrz organizacji </a:t>
            </a: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pPr marL="987425" indent="-987425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80436264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533584"/>
            <a:ext cx="5583115" cy="664797"/>
          </a:xfrm>
        </p:spPr>
        <p:txBody>
          <a:bodyPr/>
          <a:lstStyle/>
          <a:p>
            <a:r>
              <a:rPr lang="pl-PL" altLang="ja-JP" kern="1200" dirty="0"/>
              <a:t>Wdrażanie i funkcjonowanie</a:t>
            </a:r>
            <a:r>
              <a:rPr lang="pl-PL" altLang="ja-JP" dirty="0">
                <a:solidFill>
                  <a:schemeClr val="tx2"/>
                </a:solidFill>
              </a:rPr>
              <a:t>	</a:t>
            </a:r>
            <a:br>
              <a:rPr lang="pl-PL" altLang="ja-JP" dirty="0">
                <a:solidFill>
                  <a:schemeClr val="tx2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7926418" cy="4392612"/>
          </a:xfrm>
        </p:spPr>
        <p:txBody>
          <a:bodyPr/>
          <a:lstStyle/>
          <a:p>
            <a:pPr marL="987425" indent="-987425">
              <a:defRPr/>
            </a:pPr>
            <a:r>
              <a:rPr lang="pl-PL" altLang="ja-JP" sz="1800" b="1" dirty="0">
                <a:solidFill>
                  <a:schemeClr val="tx2"/>
                </a:solidFill>
              </a:rPr>
              <a:t>4.5.4 Dokumentacja</a:t>
            </a:r>
          </a:p>
          <a:p>
            <a:r>
              <a:rPr lang="pl-PL" sz="1800" dirty="0"/>
              <a:t>Informacje są sporządzane w formie papierowej, elektronicznej lub innej i zawierają: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opis głównych elementów SZE i występujących pomiędzy nimi zależności,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identyfikacja lokalizacji dokumentacji kluczowej, łącznie z dokumentacją techniczną.</a:t>
            </a:r>
          </a:p>
          <a:p>
            <a:r>
              <a:rPr lang="pl-PL" sz="1800" dirty="0"/>
              <a:t>Kontrola zapisów i dokumentów w celu zagwarantowania: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badania przydatności przed ich wydaniem,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określania dostępności/dyspozycyjności dokumentów dla wszystkich kluczowych komórek organizacyjnych i lokalizacji,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czytelności, identyfikowalności,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identyfikacji kluczowych dokumentów zewnętrznych i monitorowania ich dystrybucji.  </a:t>
            </a:r>
          </a:p>
          <a:p>
            <a:pPr marL="987425" indent="-987425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pPr marL="987425" indent="-987425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82084717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533584"/>
            <a:ext cx="5583115" cy="664797"/>
          </a:xfrm>
        </p:spPr>
        <p:txBody>
          <a:bodyPr/>
          <a:lstStyle/>
          <a:p>
            <a:r>
              <a:rPr lang="pl-PL" altLang="ja-JP" kern="1200" dirty="0"/>
              <a:t>Wdrażanie i funkcjonowanie</a:t>
            </a:r>
            <a:r>
              <a:rPr lang="pl-PL" altLang="ja-JP" dirty="0">
                <a:solidFill>
                  <a:schemeClr val="tx2"/>
                </a:solidFill>
              </a:rPr>
              <a:t>	</a:t>
            </a:r>
            <a:br>
              <a:rPr lang="pl-PL" altLang="ja-JP" dirty="0">
                <a:solidFill>
                  <a:schemeClr val="tx2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7926418" cy="4392612"/>
          </a:xfrm>
        </p:spPr>
        <p:txBody>
          <a:bodyPr/>
          <a:lstStyle/>
          <a:p>
            <a:pPr marL="987425" indent="-987425">
              <a:defRPr/>
            </a:pPr>
            <a:r>
              <a:rPr lang="pl-PL" altLang="ja-JP" sz="1800" b="1" dirty="0">
                <a:solidFill>
                  <a:schemeClr val="tx2"/>
                </a:solidFill>
              </a:rPr>
              <a:t>4.5.5 Sterowanie operacyjne</a:t>
            </a:r>
          </a:p>
          <a:p>
            <a:r>
              <a:rPr lang="pl-PL" sz="1800" dirty="0"/>
              <a:t>Procesy i działania mające na celu utrzymanie warunków kontrolowanych w powiązaniu z polityką energetyczną, celami energetycznymi oraz planami działań i znaczącymi obszarami użytkowania energii identyfikowane i planowane </a:t>
            </a:r>
          </a:p>
          <a:p>
            <a:r>
              <a:rPr lang="pl-PL" sz="1800" b="1" dirty="0"/>
              <a:t>Obejmuje to: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unikanie sytuacji mogących prowadzić do niezgodności w zakresie polityki energetycznej, celów energetycznych lub wydajności energetycznej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ustanowienie kryteriów dotyczących eksploatacji i  konserwowania urządzeń oraz wyposażenia i budynków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właściwa komunikacja zewnętrzna i wewnętrzna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opcjonalnie: włączenie efektywności energetycznej do ustaleń odnośnie do potencjalnych zdarzeń wypadkowych / sytuacji awaryjnych / katastrof</a:t>
            </a:r>
          </a:p>
          <a:p>
            <a:pPr marL="987425" indent="-987425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pPr marL="987425" indent="-987425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99916714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altLang="ja-JP" kern="1200" dirty="0"/>
              <a:t>Wdrażanie i funkcjonowanie</a:t>
            </a:r>
            <a:r>
              <a:rPr lang="pl-PL" altLang="ja-JP" dirty="0">
                <a:solidFill>
                  <a:schemeClr val="tx2"/>
                </a:solidFill>
              </a:rPr>
              <a:t>	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700808"/>
            <a:ext cx="8646498" cy="4392612"/>
          </a:xfrm>
        </p:spPr>
        <p:txBody>
          <a:bodyPr/>
          <a:lstStyle/>
          <a:p>
            <a:pPr marL="987425" indent="-987425">
              <a:defRPr/>
            </a:pPr>
            <a:r>
              <a:rPr lang="pl-PL" altLang="ja-JP" sz="1800" b="1" dirty="0">
                <a:solidFill>
                  <a:schemeClr val="tx2"/>
                </a:solidFill>
              </a:rPr>
              <a:t>4.5.6 Projektowanie</a:t>
            </a:r>
          </a:p>
          <a:p>
            <a:r>
              <a:rPr lang="pl-PL" sz="1800" dirty="0"/>
              <a:t>Uwzględnienie doskonalenia wydajności energetycznej podczas planowania działań związanych z efektywnością  energetyczną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nowe, zmienione lub odremontowane zakłady/lokalizacje, wyposażenie, systemy i procesy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wyniki oceny wydajności energetycznej są uwzględniane w specyfikacjach, projektach i/lub działaniach zakupowych</a:t>
            </a:r>
          </a:p>
          <a:p>
            <a:pPr marL="987425" indent="-987425">
              <a:defRPr/>
            </a:pPr>
            <a:r>
              <a:rPr lang="pl-PL" altLang="ja-JP" sz="1800" b="1" dirty="0">
                <a:solidFill>
                  <a:schemeClr val="tx2"/>
                </a:solidFill>
              </a:rPr>
              <a:t>4.5.7 Nabywanie usług, produktów i wyposażenia energetycznego oraz energii</a:t>
            </a:r>
          </a:p>
          <a:p>
            <a:r>
              <a:rPr lang="pl-PL" sz="1800" dirty="0"/>
              <a:t>Ustalone kryteria dotyczące użytkowania energii, zużycia energii i efektywności energetycznej w odniesieniu  do okresu eksploatacji nowo nabywanych wyrobów/usług energetycznych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Informowanie dostawców  o postępowaniu w tym zakresie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Ustanowienie i dokumentowanie wymagań dotyczących zakupu energii </a:t>
            </a:r>
          </a:p>
          <a:p>
            <a:pPr marL="987425" indent="-987425">
              <a:defRPr/>
            </a:pPr>
            <a:endParaRPr lang="pl-PL" altLang="ja-JP" sz="1800" dirty="0">
              <a:solidFill>
                <a:schemeClr val="tx2"/>
              </a:solidFill>
            </a:endParaRPr>
          </a:p>
          <a:p>
            <a:pPr marL="987425" indent="-987425"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850662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6821488"/>
            <a:ext cx="5159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pl-PL" sz="144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l-PL" sz="2400"/>
          </a:p>
        </p:txBody>
      </p:sp>
      <p:sp>
        <p:nvSpPr>
          <p:cNvPr id="31747" name="Tytuł 5"/>
          <p:cNvSpPr>
            <a:spLocks noGrp="1"/>
          </p:cNvSpPr>
          <p:nvPr>
            <p:ph type="title"/>
          </p:nvPr>
        </p:nvSpPr>
        <p:spPr>
          <a:xfrm>
            <a:off x="317500" y="699781"/>
            <a:ext cx="5583238" cy="332399"/>
          </a:xfrm>
        </p:spPr>
        <p:txBody>
          <a:bodyPr/>
          <a:lstStyle/>
          <a:p>
            <a:r>
              <a:rPr lang="pl-PL" altLang="ja-JP" kern="1200" dirty="0"/>
              <a:t>4.6 Sprawdzanie</a:t>
            </a:r>
            <a:endParaRPr lang="pl-PL" kern="12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251520" y="1303685"/>
            <a:ext cx="8575675" cy="4573587"/>
          </a:xfrm>
        </p:spPr>
        <p:txBody>
          <a:bodyPr/>
          <a:lstStyle/>
          <a:p>
            <a:pPr marL="449263" indent="-449263" eaLnBrk="1" hangingPunct="1">
              <a:defRPr/>
            </a:pPr>
            <a:r>
              <a:rPr lang="pl-PL" altLang="ja-JP" sz="1700" b="1" dirty="0">
                <a:solidFill>
                  <a:schemeClr val="tx2">
                    <a:lumMod val="50000"/>
                  </a:schemeClr>
                </a:solidFill>
              </a:rPr>
              <a:t>4.6.1	Monitorowanie, pomiary i analizy</a:t>
            </a:r>
          </a:p>
          <a:p>
            <a:r>
              <a:rPr lang="pl-PL" sz="1700" dirty="0"/>
              <a:t>Monitorowanie  cech głównych elementów determinujących EE</a:t>
            </a:r>
          </a:p>
          <a:p>
            <a:r>
              <a:rPr lang="de-DE" sz="1700" b="1" dirty="0" err="1"/>
              <a:t>Elementy</a:t>
            </a:r>
            <a:r>
              <a:rPr lang="de-DE" sz="1700" b="1" dirty="0"/>
              <a:t> </a:t>
            </a:r>
            <a:r>
              <a:rPr lang="de-DE" sz="1700" b="1" dirty="0" err="1"/>
              <a:t>podstawowe</a:t>
            </a:r>
            <a:r>
              <a:rPr lang="de-DE" sz="1700" b="1" dirty="0"/>
              <a:t>:</a:t>
            </a:r>
            <a:endParaRPr lang="pl-PL" sz="1700" b="1" dirty="0"/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Główne obszary użytkowania energii i dane wyjściowe z przeglądu energetycznego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Kluczowe zmienne głównych obszarów użytkowania energii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de-DE" sz="1700" dirty="0" err="1"/>
              <a:t>Wskaźniki</a:t>
            </a:r>
            <a:r>
              <a:rPr lang="de-DE" sz="1700" dirty="0"/>
              <a:t> </a:t>
            </a:r>
            <a:r>
              <a:rPr lang="de-DE" sz="1700" dirty="0" err="1"/>
              <a:t>wydajności</a:t>
            </a:r>
            <a:r>
              <a:rPr lang="pl-PL" sz="1700" dirty="0"/>
              <a:t> energetycznej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Skuteczność planów działań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Ocena aktualnego zużycia energii w stosunku do oczekiwanego zużycia energii 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Dokumentowanie wyników z monitorowania i pomiarów </a:t>
            </a:r>
          </a:p>
          <a:p>
            <a:r>
              <a:rPr lang="pl-PL" sz="1700" b="1" dirty="0"/>
              <a:t>Działania: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Regularne monitorowanie, pomiar i zapisywanie znaczących zużyć energii (wraz z planem)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Adekwatność precyzyjności i odtwarzalności sprzętu kontrolno-pomiarowego  do realizowanych przez niego zadań zapewniona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Zapisy prowadzone, także na temat kalibracji </a:t>
            </a:r>
            <a:r>
              <a:rPr lang="pl-PL" altLang="ja-JP" sz="1700" dirty="0">
                <a:solidFill>
                  <a:schemeClr val="tx2"/>
                </a:solidFill>
              </a:rPr>
              <a:t>	</a:t>
            </a:r>
          </a:p>
          <a:p>
            <a:pPr marL="762000" indent="-762000">
              <a:defRPr/>
            </a:pPr>
            <a:r>
              <a:rPr lang="pl-PL" altLang="ja-JP" sz="1600" dirty="0">
                <a:solidFill>
                  <a:schemeClr val="tx2"/>
                </a:solidFill>
              </a:rPr>
              <a:t>	</a:t>
            </a:r>
          </a:p>
          <a:p>
            <a:pPr marL="285750" indent="-285750">
              <a:buFontTx/>
              <a:buChar char="-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98403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6821488"/>
            <a:ext cx="5159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pl-PL" sz="144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l-PL" sz="2400"/>
          </a:p>
        </p:txBody>
      </p:sp>
      <p:sp>
        <p:nvSpPr>
          <p:cNvPr id="31747" name="Tytuł 5"/>
          <p:cNvSpPr>
            <a:spLocks noGrp="1"/>
          </p:cNvSpPr>
          <p:nvPr>
            <p:ph type="title"/>
          </p:nvPr>
        </p:nvSpPr>
        <p:spPr>
          <a:xfrm>
            <a:off x="317500" y="699781"/>
            <a:ext cx="5583238" cy="332399"/>
          </a:xfrm>
        </p:spPr>
        <p:txBody>
          <a:bodyPr/>
          <a:lstStyle/>
          <a:p>
            <a:r>
              <a:rPr lang="pl-PL" altLang="ja-JP" kern="1200" dirty="0"/>
              <a:t>4.6 Sprawdzanie</a:t>
            </a:r>
            <a:endParaRPr lang="pl-PL" kern="12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17500" y="1484313"/>
            <a:ext cx="8575675" cy="4573587"/>
          </a:xfrm>
        </p:spPr>
        <p:txBody>
          <a:bodyPr/>
          <a:lstStyle/>
          <a:p>
            <a:pPr marL="449263" indent="-449263" eaLnBrk="1" hangingPunct="1">
              <a:defRPr/>
            </a:pPr>
            <a:r>
              <a:rPr lang="pl-PL" altLang="ja-JP" sz="1700" b="1" dirty="0">
                <a:solidFill>
                  <a:schemeClr val="tx2">
                    <a:lumMod val="50000"/>
                  </a:schemeClr>
                </a:solidFill>
              </a:rPr>
              <a:t>4.6.2	Ocena zgodności z wymaganiami prawnymi i innymi</a:t>
            </a:r>
          </a:p>
          <a:p>
            <a:r>
              <a:rPr lang="pl-PL" sz="1700" dirty="0"/>
              <a:t>procedura regularnej oceny przestrzegania istotnych przepisów prawnych i innych wymagań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de-DE" sz="1700" dirty="0" err="1"/>
              <a:t>Przechowywanie</a:t>
            </a:r>
            <a:r>
              <a:rPr lang="de-DE" sz="1700" dirty="0"/>
              <a:t> </a:t>
            </a:r>
            <a:r>
              <a:rPr lang="de-DE" sz="1700" dirty="0" err="1"/>
              <a:t>zapisów</a:t>
            </a:r>
            <a:r>
              <a:rPr lang="pl-PL" sz="1700" dirty="0"/>
              <a:t> </a:t>
            </a:r>
            <a:r>
              <a:rPr lang="pl-PL" altLang="ja-JP" sz="1700" dirty="0">
                <a:solidFill>
                  <a:schemeClr val="tx2"/>
                </a:solidFill>
              </a:rPr>
              <a:t>	</a:t>
            </a:r>
          </a:p>
          <a:p>
            <a:pPr marL="762000" indent="-762000" eaLnBrk="1" hangingPunct="1">
              <a:defRPr/>
            </a:pPr>
            <a:endParaRPr lang="pl-PL" altLang="ja-JP" sz="1700" dirty="0">
              <a:solidFill>
                <a:schemeClr val="tx2"/>
              </a:solidFill>
            </a:endParaRPr>
          </a:p>
          <a:p>
            <a:pPr marL="762000" indent="-762000" eaLnBrk="1" hangingPunct="1">
              <a:defRPr/>
            </a:pPr>
            <a:r>
              <a:rPr lang="pl-PL" altLang="ja-JP" sz="1700" b="1" dirty="0">
                <a:solidFill>
                  <a:schemeClr val="tx2">
                    <a:lumMod val="50000"/>
                  </a:schemeClr>
                </a:solidFill>
              </a:rPr>
              <a:t>4.6.3	Wewnętrzny audit SZE</a:t>
            </a:r>
            <a:r>
              <a:rPr lang="pl-PL" altLang="ja-JP" sz="1700" dirty="0">
                <a:solidFill>
                  <a:schemeClr val="tx2"/>
                </a:solidFill>
              </a:rPr>
              <a:t>	</a:t>
            </a:r>
          </a:p>
          <a:p>
            <a:r>
              <a:rPr lang="pl-PL" sz="1700" dirty="0"/>
              <a:t>Plan </a:t>
            </a:r>
            <a:r>
              <a:rPr lang="pl-PL" sz="1700" dirty="0" err="1"/>
              <a:t>auditu</a:t>
            </a:r>
            <a:r>
              <a:rPr lang="pl-PL" sz="1700" dirty="0"/>
              <a:t> wewnętrznego w zakresie SZE: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Osoby odpowiedzialne za planowanie i przeprowadzenie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Czynności i obszary podlegające audytowi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Częstotliwość/regularność audytów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Dobór i kompetencje audytorów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Dokumentacja / sporządzanie raportów na temat wyników audytów zagwarantowane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700" dirty="0"/>
              <a:t>Wyniki dokumentowane i raportowane  najwyższemu kierownictwa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de-DE" sz="1700" dirty="0" err="1"/>
              <a:t>Kwalifikacje</a:t>
            </a:r>
            <a:r>
              <a:rPr lang="de-DE" sz="1700" dirty="0"/>
              <a:t> </a:t>
            </a:r>
            <a:r>
              <a:rPr lang="de-DE" sz="1700" dirty="0" err="1"/>
              <a:t>audytorów</a:t>
            </a:r>
            <a:r>
              <a:rPr lang="pl-PL" sz="1700" dirty="0"/>
              <a:t> </a:t>
            </a:r>
            <a:endParaRPr lang="pl-PL" altLang="ja-JP" sz="1700" dirty="0">
              <a:solidFill>
                <a:schemeClr val="tx2"/>
              </a:solidFill>
            </a:endParaRPr>
          </a:p>
          <a:p>
            <a:pPr marL="762000" indent="-762000" eaLnBrk="1" hangingPunct="1">
              <a:defRPr/>
            </a:pPr>
            <a:r>
              <a:rPr lang="pl-PL" altLang="ja-JP" sz="1800" dirty="0">
                <a:solidFill>
                  <a:schemeClr val="tx2"/>
                </a:solidFill>
              </a:rPr>
              <a:t>	i	</a:t>
            </a:r>
          </a:p>
        </p:txBody>
      </p:sp>
    </p:spTree>
    <p:extLst>
      <p:ext uri="{BB962C8B-B14F-4D97-AF65-F5344CB8AC3E}">
        <p14:creationId xmlns:p14="http://schemas.microsoft.com/office/powerpoint/2010/main" val="93222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3372" y="692696"/>
            <a:ext cx="5583115" cy="332399"/>
          </a:xfrm>
        </p:spPr>
        <p:txBody>
          <a:bodyPr/>
          <a:lstStyle/>
          <a:p>
            <a:r>
              <a:rPr lang="pl-PL" dirty="0"/>
              <a:t>Pojęcia i 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397414" cy="43926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Energia bazowa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 odniesienie/a ilościowe stanowiące  podstawę dla porównania wyniku energetycznego </a:t>
            </a:r>
          </a:p>
          <a:p>
            <a:pPr>
              <a:lnSpc>
                <a:spcPct val="90000"/>
              </a:lnSpc>
              <a:defRPr/>
            </a:pPr>
            <a:r>
              <a:rPr lang="pl-PL" sz="1800" u="sng" dirty="0"/>
              <a:t>UWAGA 1</a:t>
            </a:r>
            <a:r>
              <a:rPr lang="pl-PL" sz="1800" dirty="0"/>
              <a:t> Energia bazowa odzwierciedla określony przedział czasu.</a:t>
            </a:r>
          </a:p>
          <a:p>
            <a:pPr marL="1074738" indent="-1074738">
              <a:lnSpc>
                <a:spcPct val="90000"/>
              </a:lnSpc>
              <a:defRPr/>
            </a:pPr>
            <a:r>
              <a:rPr lang="pl-PL" sz="1800" u="sng" dirty="0"/>
              <a:t>UWAGA 2</a:t>
            </a:r>
            <a:r>
              <a:rPr lang="pl-PL" sz="1800" dirty="0"/>
              <a:t> Energię bazową można znormalizować  z zastosowaniem zmiennych które maja wpływ na zużycie energii np. poziom produkcji, stopniodni (temperatura na zewnątrz) itp.</a:t>
            </a:r>
          </a:p>
          <a:p>
            <a:pPr marL="1074738" indent="-1074738">
              <a:lnSpc>
                <a:spcPct val="90000"/>
              </a:lnSpc>
              <a:defRPr/>
            </a:pPr>
            <a:r>
              <a:rPr lang="pl-PL" sz="1800" u="sng" dirty="0"/>
              <a:t>UWAGA 3</a:t>
            </a:r>
            <a:r>
              <a:rPr lang="pl-PL" sz="1800" dirty="0"/>
              <a:t> Poziom bazowy energii wykorzystuje się też w celu wyliczenia oszczędności energii, jako punkt odniesienia dla stanu sprzed i po wdrożeniu działań mających na celu poprawę wydajności energetycznej.</a:t>
            </a:r>
            <a:r>
              <a:rPr lang="pl-PL" sz="1800" b="1" dirty="0"/>
              <a:t>     </a:t>
            </a:r>
          </a:p>
          <a:p>
            <a:pPr marL="1074738" indent="-1074738">
              <a:lnSpc>
                <a:spcPct val="90000"/>
              </a:lnSpc>
              <a:defRPr/>
            </a:pPr>
            <a:endParaRPr lang="pl-PL" sz="1800" b="1" dirty="0"/>
          </a:p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Zużycie energii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 ilość zastosowanej energii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06554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6821488"/>
            <a:ext cx="5159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pl-PL" sz="14400" b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l-PL" sz="2400"/>
          </a:p>
        </p:txBody>
      </p:sp>
      <p:sp>
        <p:nvSpPr>
          <p:cNvPr id="31747" name="Tytuł 5"/>
          <p:cNvSpPr>
            <a:spLocks noGrp="1"/>
          </p:cNvSpPr>
          <p:nvPr>
            <p:ph type="title"/>
          </p:nvPr>
        </p:nvSpPr>
        <p:spPr>
          <a:xfrm>
            <a:off x="317500" y="699781"/>
            <a:ext cx="5583238" cy="332399"/>
          </a:xfrm>
        </p:spPr>
        <p:txBody>
          <a:bodyPr/>
          <a:lstStyle/>
          <a:p>
            <a:r>
              <a:rPr lang="pl-PL" altLang="ja-JP" kern="1200" dirty="0"/>
              <a:t>4.6 Sprawdzanie</a:t>
            </a:r>
            <a:endParaRPr lang="pl-PL" kern="1200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254990" y="1412776"/>
            <a:ext cx="8575675" cy="5184576"/>
          </a:xfrm>
        </p:spPr>
        <p:txBody>
          <a:bodyPr/>
          <a:lstStyle/>
          <a:p>
            <a:pPr marL="762000" indent="-762000" eaLnBrk="1" hangingPunct="1">
              <a:defRPr/>
            </a:pPr>
            <a:r>
              <a:rPr lang="pl-PL" altLang="ja-JP" sz="1800" b="1" dirty="0">
                <a:solidFill>
                  <a:schemeClr val="tx2">
                    <a:lumMod val="50000"/>
                  </a:schemeClr>
                </a:solidFill>
              </a:rPr>
              <a:t>4.6.4	Niezgodności, korekty, działania korygujące i zapobiegawcze</a:t>
            </a:r>
          </a:p>
          <a:p>
            <a:pPr>
              <a:buClr>
                <a:srgbClr val="C5007B"/>
              </a:buClr>
            </a:pPr>
            <a:r>
              <a:rPr lang="pl-PL" sz="1800" dirty="0"/>
              <a:t>procedura identyfikacji i właściwego oraz terminowego postępowania z zidentyfikowanymi niezgodnościami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Ustalenie przyczyn (analiza przyczyn)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Podjęcie działań korygujących i zapobiegawczych (odpowiednie działania)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Weryfikacja skuteczności podjętych działań korygujących i zapobiegawczych 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Przechowywanie   dokumentów zgodnie z terminami ustawowymi i terminami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ustalonymi wewnątrz organizacji  </a:t>
            </a:r>
          </a:p>
          <a:p>
            <a:pPr marL="762000" indent="-762000" eaLnBrk="1" hangingPunct="1">
              <a:defRPr/>
            </a:pPr>
            <a:endParaRPr lang="pl-PL" altLang="ja-JP" sz="1800" dirty="0">
              <a:solidFill>
                <a:schemeClr val="tx2"/>
              </a:solidFill>
            </a:endParaRPr>
          </a:p>
          <a:p>
            <a:r>
              <a:rPr lang="pl-PL" altLang="ja-JP" sz="1800" b="1" dirty="0">
                <a:solidFill>
                  <a:schemeClr val="tx2">
                    <a:lumMod val="50000"/>
                  </a:schemeClr>
                </a:solidFill>
              </a:rPr>
              <a:t>4.6.5	Nadzór nad zapisami</a:t>
            </a: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r>
              <a:rPr lang="pl-PL" sz="1800" dirty="0"/>
              <a:t>procedura identyfikowania, zapisywania, zabezpieczania, przechowywania, odnajdywania, zatrzymywania i rozporządzania zapisami  energetycznymi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pl-PL" sz="1800" dirty="0"/>
              <a:t>np. zapisy dotyczące: reklamacji, szkoleń, monitorowania procesów, dostaw, wyników audytów, przeglądu najwyższego kierownictwa, obowiązujących przepisów prawnych, przestrzegania przepisów, znaczących aspektów energetycznych itp. </a:t>
            </a:r>
            <a:endParaRPr lang="pl-PL" altLang="ja-JP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29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340768"/>
            <a:ext cx="8142442" cy="4248596"/>
          </a:xfrm>
        </p:spPr>
        <p:txBody>
          <a:bodyPr/>
          <a:lstStyle/>
          <a:p>
            <a:pPr marL="449263" indent="-449263">
              <a:defRPr/>
            </a:pPr>
            <a:r>
              <a:rPr lang="pl-PL" altLang="ja-JP" sz="1800" b="1" u="sng" dirty="0">
                <a:solidFill>
                  <a:schemeClr val="tx2">
                    <a:lumMod val="50000"/>
                  </a:schemeClr>
                </a:solidFill>
              </a:rPr>
              <a:t>4.7	Przegląd zarządzania</a:t>
            </a: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pPr marL="762000" indent="-762000">
              <a:defRPr/>
            </a:pPr>
            <a:r>
              <a:rPr lang="pl-PL" altLang="ja-JP" sz="1800" b="1" dirty="0">
                <a:solidFill>
                  <a:schemeClr val="tx2">
                    <a:lumMod val="50000"/>
                  </a:schemeClr>
                </a:solidFill>
              </a:rPr>
              <a:t>4.7.1	Postanowienia ogólne</a:t>
            </a:r>
          </a:p>
          <a:p>
            <a:r>
              <a:rPr lang="pl-PL" sz="1800" dirty="0"/>
              <a:t>regularny przegląd SZE przez najwyższe kierownictwo w ustalonych odstępach czasu ; zapewniona przydatność, adekwatność i skuteczność SZE</a:t>
            </a:r>
            <a:endParaRPr lang="pl-PL" altLang="ja-JP" sz="1800" dirty="0">
              <a:solidFill>
                <a:schemeClr val="tx2"/>
              </a:solidFill>
            </a:endParaRPr>
          </a:p>
          <a:p>
            <a:r>
              <a:rPr lang="pl-PL" altLang="ja-JP" sz="1800" b="1" dirty="0">
                <a:solidFill>
                  <a:schemeClr val="tx2">
                    <a:lumMod val="50000"/>
                  </a:schemeClr>
                </a:solidFill>
              </a:rPr>
              <a:t>4.7.2	Dane wejściowe do przeglądów zarządzania</a:t>
            </a:r>
            <a:r>
              <a:rPr lang="pl-PL" altLang="ja-JP" sz="1800" dirty="0">
                <a:solidFill>
                  <a:schemeClr val="tx2"/>
                </a:solidFill>
              </a:rPr>
              <a:t>	</a:t>
            </a:r>
          </a:p>
          <a:p>
            <a:r>
              <a:rPr lang="pl-PL" sz="1800" dirty="0"/>
              <a:t>Istotne elementy:</a:t>
            </a:r>
          </a:p>
          <a:p>
            <a:r>
              <a:rPr lang="pl-PL" sz="1800" dirty="0"/>
              <a:t>-  działania wdrożone w wyniku wcześniejszych przeglądów zarządzania  </a:t>
            </a:r>
          </a:p>
          <a:p>
            <a:r>
              <a:rPr lang="pl-PL" sz="1800" dirty="0"/>
              <a:t>-  weryfikacja polityki energetycznej</a:t>
            </a:r>
          </a:p>
          <a:p>
            <a:r>
              <a:rPr lang="pl-PL" sz="1800" dirty="0"/>
              <a:t>-  wydajność energetyczna i  wskaźników wydajności energetycznej</a:t>
            </a:r>
          </a:p>
          <a:p>
            <a:r>
              <a:rPr lang="de-DE" sz="1800" dirty="0"/>
              <a:t>-  </a:t>
            </a:r>
            <a:r>
              <a:rPr lang="de-DE" sz="1800" dirty="0" err="1"/>
              <a:t>zgodność</a:t>
            </a:r>
            <a:r>
              <a:rPr lang="de-DE" sz="1800" dirty="0"/>
              <a:t> z </a:t>
            </a:r>
            <a:r>
              <a:rPr lang="de-DE" sz="1800" dirty="0" err="1"/>
              <a:t>przepisami</a:t>
            </a:r>
            <a:r>
              <a:rPr lang="de-DE" sz="1800" dirty="0"/>
              <a:t> </a:t>
            </a:r>
            <a:r>
              <a:rPr lang="de-DE" sz="1800" dirty="0" err="1"/>
              <a:t>prawa</a:t>
            </a:r>
            <a:r>
              <a:rPr lang="de-DE" sz="1800" dirty="0"/>
              <a:t> i </a:t>
            </a:r>
            <a:r>
              <a:rPr lang="de-DE" sz="1800" dirty="0" err="1"/>
              <a:t>innymi</a:t>
            </a:r>
            <a:r>
              <a:rPr lang="de-DE" sz="1800" dirty="0"/>
              <a:t> </a:t>
            </a:r>
            <a:r>
              <a:rPr lang="de-DE" sz="1800" dirty="0" err="1"/>
              <a:t>wymaganiami</a:t>
            </a:r>
            <a:r>
              <a:rPr lang="de-DE" sz="1800" dirty="0"/>
              <a:t> </a:t>
            </a:r>
            <a:endParaRPr lang="pl-PL" sz="1800" dirty="0"/>
          </a:p>
          <a:p>
            <a:r>
              <a:rPr lang="pl-PL" sz="1800" dirty="0"/>
              <a:t>-  stopień osiągnięcia celów strategicznych i operacyjnych </a:t>
            </a:r>
          </a:p>
          <a:p>
            <a:r>
              <a:rPr lang="pl-PL" sz="1800" dirty="0"/>
              <a:t>-  wyniki audytów wewnętrznych</a:t>
            </a:r>
          </a:p>
          <a:p>
            <a:r>
              <a:rPr lang="pl-PL" sz="1800" dirty="0"/>
              <a:t>-  status działań korygujących i zapobiegawczych</a:t>
            </a:r>
          </a:p>
          <a:p>
            <a:r>
              <a:rPr lang="pl-PL" sz="1800" dirty="0"/>
              <a:t>-  prognoza wydajności energetycznej </a:t>
            </a:r>
          </a:p>
          <a:p>
            <a:r>
              <a:rPr lang="pl-PL" sz="1800" dirty="0"/>
              <a:t>-  zalecenia dotyczące doskonalenia </a:t>
            </a:r>
            <a:endParaRPr lang="pl-PL" altLang="ja-JP" sz="1800" dirty="0">
              <a:solidFill>
                <a:schemeClr val="tx2"/>
              </a:solidFill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kern="1200" dirty="0"/>
              <a:t>Sprawdzanie</a:t>
            </a:r>
          </a:p>
        </p:txBody>
      </p:sp>
    </p:spTree>
    <p:extLst>
      <p:ext uri="{BB962C8B-B14F-4D97-AF65-F5344CB8AC3E}">
        <p14:creationId xmlns:p14="http://schemas.microsoft.com/office/powerpoint/2010/main" val="342262477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464496"/>
          </a:xfrm>
        </p:spPr>
        <p:txBody>
          <a:bodyPr/>
          <a:lstStyle/>
          <a:p>
            <a:pPr marL="762000" indent="-762000">
              <a:defRPr/>
            </a:pPr>
            <a:r>
              <a:rPr lang="pl-PL" altLang="ja-JP" sz="1800" b="1" dirty="0">
                <a:solidFill>
                  <a:schemeClr val="tx2">
                    <a:lumMod val="50000"/>
                  </a:schemeClr>
                </a:solidFill>
              </a:rPr>
              <a:t>4.7.3 Dane wyjściowe z przeglądów zarządzania</a:t>
            </a:r>
          </a:p>
          <a:p>
            <a:r>
              <a:rPr lang="pl-PL" sz="1800" dirty="0"/>
              <a:t>Istotne elementy:</a:t>
            </a:r>
          </a:p>
          <a:p>
            <a:r>
              <a:rPr lang="pl-PL" sz="1800" dirty="0"/>
              <a:t>-  zmiany w zakresie EE</a:t>
            </a:r>
          </a:p>
          <a:p>
            <a:r>
              <a:rPr lang="de-DE" sz="1800" dirty="0"/>
              <a:t>-  </a:t>
            </a:r>
            <a:r>
              <a:rPr lang="de-DE" sz="1800" dirty="0" err="1"/>
              <a:t>zmiany</a:t>
            </a:r>
            <a:r>
              <a:rPr lang="de-DE" sz="1800" dirty="0"/>
              <a:t> </a:t>
            </a:r>
            <a:r>
              <a:rPr lang="de-DE" sz="1800" dirty="0" err="1"/>
              <a:t>polityki</a:t>
            </a:r>
            <a:r>
              <a:rPr lang="de-DE" sz="1800" dirty="0"/>
              <a:t> </a:t>
            </a:r>
            <a:r>
              <a:rPr lang="de-DE" sz="1800" dirty="0" err="1"/>
              <a:t>energetycznej</a:t>
            </a:r>
            <a:endParaRPr lang="pl-PL" sz="1800" dirty="0"/>
          </a:p>
          <a:p>
            <a:r>
              <a:rPr lang="de-DE" sz="1800" dirty="0"/>
              <a:t>-  </a:t>
            </a:r>
            <a:r>
              <a:rPr lang="de-DE" sz="1800" dirty="0" err="1"/>
              <a:t>zmiany</a:t>
            </a:r>
            <a:r>
              <a:rPr lang="de-DE" sz="1800" dirty="0"/>
              <a:t> </a:t>
            </a:r>
            <a:r>
              <a:rPr lang="de-DE" sz="1800" dirty="0" err="1"/>
              <a:t>wskaźników</a:t>
            </a:r>
            <a:r>
              <a:rPr lang="de-DE" sz="1800" dirty="0"/>
              <a:t> </a:t>
            </a:r>
            <a:r>
              <a:rPr lang="de-DE" sz="1800" dirty="0" err="1"/>
              <a:t>energetycznych</a:t>
            </a:r>
            <a:endParaRPr lang="pl-PL" sz="1800" dirty="0"/>
          </a:p>
          <a:p>
            <a:r>
              <a:rPr lang="pl-PL" sz="1800" dirty="0"/>
              <a:t>-  zmiany celów oraz innych elementów systemu zarządzania zgodnie z zobowiązaniem do ciągłego doskonalenia</a:t>
            </a:r>
          </a:p>
          <a:p>
            <a:r>
              <a:rPr lang="pl-PL" sz="1800" dirty="0"/>
              <a:t>-  zmiany dotyczące udostępniania zasobów </a:t>
            </a:r>
            <a:endParaRPr lang="pl-PL" altLang="ja-JP" sz="1800" dirty="0">
              <a:solidFill>
                <a:schemeClr val="tx2"/>
              </a:solidFill>
            </a:endParaRPr>
          </a:p>
          <a:p>
            <a:pPr marL="762000" indent="-762000">
              <a:defRPr/>
            </a:pPr>
            <a:endParaRPr lang="pl-PL" altLang="ja-JP" sz="1800" i="1" dirty="0">
              <a:solidFill>
                <a:schemeClr val="tx2"/>
              </a:solidFill>
            </a:endParaRPr>
          </a:p>
          <a:p>
            <a:pPr marL="762000" indent="-762000">
              <a:defRPr/>
            </a:pPr>
            <a:r>
              <a:rPr lang="pl-PL" altLang="ja-JP" sz="1800" i="1" dirty="0" err="1">
                <a:solidFill>
                  <a:schemeClr val="tx2"/>
                </a:solidFill>
              </a:rPr>
              <a:t>Annex</a:t>
            </a:r>
            <a:r>
              <a:rPr lang="pl-PL" altLang="ja-JP" sz="1800" i="1" dirty="0">
                <a:solidFill>
                  <a:schemeClr val="tx2"/>
                </a:solidFill>
              </a:rPr>
              <a:t> A (informacyjny)  Wytyczne dotyczące stosowania niniejszej normy międzynarodowej	</a:t>
            </a:r>
          </a:p>
          <a:p>
            <a:pPr marL="762000" indent="-762000">
              <a:defRPr/>
            </a:pPr>
            <a:r>
              <a:rPr lang="pl-PL" altLang="ja-JP" sz="1800" i="1" dirty="0" err="1">
                <a:solidFill>
                  <a:schemeClr val="tx2"/>
                </a:solidFill>
              </a:rPr>
              <a:t>Annex</a:t>
            </a:r>
            <a:r>
              <a:rPr lang="pl-PL" altLang="ja-JP" sz="1800" i="1" dirty="0">
                <a:solidFill>
                  <a:schemeClr val="tx2"/>
                </a:solidFill>
              </a:rPr>
              <a:t> B (informacyjny)  Powiązania między ISO 50001:2011, ISO 9001:2008, ISO 14001:2004, a ISO 22000:2005	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17990" y="699783"/>
            <a:ext cx="5583115" cy="332399"/>
          </a:xfrm>
        </p:spPr>
        <p:txBody>
          <a:bodyPr/>
          <a:lstStyle/>
          <a:p>
            <a:r>
              <a:rPr lang="pl-PL" kern="1200" dirty="0"/>
              <a:t>Sprawdzanie</a:t>
            </a:r>
          </a:p>
        </p:txBody>
      </p:sp>
    </p:spTree>
    <p:extLst>
      <p:ext uri="{BB962C8B-B14F-4D97-AF65-F5344CB8AC3E}">
        <p14:creationId xmlns:p14="http://schemas.microsoft.com/office/powerpoint/2010/main" val="150560370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412776"/>
            <a:ext cx="857449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/>
              <a:t>Zaangażowanie kierownictwa</a:t>
            </a:r>
          </a:p>
          <a:p>
            <a:endParaRPr lang="pl-PL" sz="1800" dirty="0"/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Ustalenie polityki energetycznej</a:t>
            </a:r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Wyznaczenie przedstawiciela ds. energii, który będzie odpowiedzialny za nadzorowanie funkcjonowania systemu zarządzania energią</a:t>
            </a:r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Wyznaczenie osób odpowiedzialnych za wdrażanie programu zarządzania energią i wspieranie działań związanych z zarządzaniem energia</a:t>
            </a:r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Zapewnieniem zasobów na wdrożenie i realizację systemu zarządzania energią</a:t>
            </a:r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Wdrożenie metod promowania zachowań poprawiających efektywność energetyczną w przedsiębiorstwie</a:t>
            </a:r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Analizy wyników energetycznych </a:t>
            </a:r>
          </a:p>
          <a:p>
            <a:pPr marL="571500" indent="-571500">
              <a:buFont typeface="Arial" panose="020B0604020202020204" pitchFamily="34" charset="0"/>
              <a:buChar char="−"/>
            </a:pPr>
            <a:r>
              <a:rPr lang="pl-PL" sz="1800" dirty="0"/>
              <a:t>Przeglądy zarządzania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 bwMode="gray">
          <a:xfrm>
            <a:off x="336540" y="665295"/>
            <a:ext cx="6630274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pl-PL" dirty="0"/>
              <a:t>Efektywność energetyczna w organiz</a:t>
            </a:r>
            <a:r>
              <a:rPr lang="pl-PL" sz="2800" kern="0" dirty="0"/>
              <a:t>acji</a:t>
            </a:r>
          </a:p>
        </p:txBody>
      </p:sp>
    </p:spTree>
    <p:extLst>
      <p:ext uri="{BB962C8B-B14F-4D97-AF65-F5344CB8AC3E}">
        <p14:creationId xmlns:p14="http://schemas.microsoft.com/office/powerpoint/2010/main" val="1943463211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317990" y="1043965"/>
            <a:ext cx="5583115" cy="332399"/>
          </a:xfrm>
        </p:spPr>
        <p:txBody>
          <a:bodyPr/>
          <a:lstStyle/>
          <a:p>
            <a:r>
              <a:rPr lang="pl-PL" sz="2400" dirty="0"/>
              <a:t>Dziękuję</a:t>
            </a:r>
            <a:r>
              <a:rPr lang="en-GB" sz="2400" dirty="0"/>
              <a:t>!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gray">
          <a:xfrm>
            <a:off x="0" y="1800958"/>
            <a:ext cx="92320" cy="4054719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844083" fontAlgn="base">
              <a:spcBef>
                <a:spcPct val="20000"/>
              </a:spcBef>
              <a:spcAft>
                <a:spcPct val="0"/>
              </a:spcAft>
              <a:buClr>
                <a:srgbClr val="007D40"/>
              </a:buClr>
            </a:pPr>
            <a:endParaRPr lang="pl-PL" sz="1292">
              <a:solidFill>
                <a:srgbClr val="555555"/>
              </a:solidFill>
              <a:latin typeface="Arial" charset="0"/>
              <a:cs typeface="Arial" charset="0"/>
            </a:endParaRPr>
          </a:p>
        </p:txBody>
      </p:sp>
      <p:pic>
        <p:nvPicPr>
          <p:cNvPr id="6169" name="Picture 25" descr="DEKRA Log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66" y="930520"/>
            <a:ext cx="1661746" cy="161192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3995936" y="6309320"/>
            <a:ext cx="15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www.dekra.pl</a:t>
            </a:r>
          </a:p>
        </p:txBody>
      </p:sp>
    </p:spTree>
    <p:extLst>
      <p:ext uri="{BB962C8B-B14F-4D97-AF65-F5344CB8AC3E}">
        <p14:creationId xmlns:p14="http://schemas.microsoft.com/office/powerpoint/2010/main" val="224115750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7990" y="699785"/>
            <a:ext cx="5583115" cy="332399"/>
          </a:xfrm>
        </p:spPr>
        <p:txBody>
          <a:bodyPr/>
          <a:lstStyle/>
          <a:p>
            <a:r>
              <a:rPr lang="pl-PL" dirty="0"/>
              <a:t>Pojęcia i 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397414" cy="43926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tx2">
                    <a:lumMod val="75000"/>
                  </a:schemeClr>
                </a:solidFill>
              </a:rPr>
              <a:t>Energia  - </a:t>
            </a:r>
            <a:r>
              <a:rPr lang="pl-PL" sz="1800" b="1" dirty="0">
                <a:solidFill>
                  <a:schemeClr val="tx2">
                    <a:lumMod val="75000"/>
                  </a:schemeClr>
                </a:solidFill>
              </a:rPr>
              <a:t>elektryczność, ciepło, sprężone powietrze oraz inne podobne media</a:t>
            </a:r>
          </a:p>
          <a:p>
            <a:pPr>
              <a:defRPr/>
            </a:pPr>
            <a:r>
              <a:rPr lang="pl-PL" sz="1800" u="sng" dirty="0"/>
              <a:t>UWAGA 1</a:t>
            </a:r>
            <a:r>
              <a:rPr lang="pl-PL" sz="1800" dirty="0"/>
              <a:t>  Na potrzeby niniejszej normy pojęcie „energii” odnosi się do różnych 	form energii, w tym do źródeł odnawialnych, które można nabywać, 	przechowywać, przetwarzać, wykorzystywać w procesie lub poprzez 	elementy wyposażenia, bądź odzyskiwać.</a:t>
            </a:r>
          </a:p>
          <a:p>
            <a:pPr>
              <a:defRPr/>
            </a:pPr>
            <a:r>
              <a:rPr lang="pl-PL" sz="1800" u="sng" dirty="0"/>
              <a:t>UWAGA 2</a:t>
            </a:r>
            <a:r>
              <a:rPr lang="pl-PL" sz="1800" dirty="0"/>
              <a:t>  Energię można zdefiniować jako zdolność systemu do generowania 	zewnętrznej działalności lub wykonywania pracy.</a:t>
            </a:r>
          </a:p>
        </p:txBody>
      </p:sp>
    </p:spTree>
    <p:extLst>
      <p:ext uri="{BB962C8B-B14F-4D97-AF65-F5344CB8AC3E}">
        <p14:creationId xmlns:p14="http://schemas.microsoft.com/office/powerpoint/2010/main" val="271697516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Pojęcia i 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428736"/>
            <a:ext cx="8397414" cy="460692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Znaczące wykorzystanie energii 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wykorzystanie energii uwzględniające znaczące zużycie energii i/lub mające znaczny potencjał poprawy wyniku energetycznego</a:t>
            </a:r>
          </a:p>
          <a:p>
            <a:pPr marL="174625" indent="-174625"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u="sng" dirty="0"/>
              <a:t>UWAGA</a:t>
            </a:r>
            <a:r>
              <a:rPr lang="pl-PL" sz="1800" dirty="0"/>
              <a:t>  Kryteria znaczącego zużycia energii są określane przez organizację.</a:t>
            </a:r>
          </a:p>
          <a:p>
            <a:pPr marL="174625" indent="-174625">
              <a:lnSpc>
                <a:spcPct val="90000"/>
              </a:lnSpc>
              <a:buClr>
                <a:srgbClr val="00CC66"/>
              </a:buClr>
              <a:defRPr/>
            </a:pPr>
            <a:endParaRPr lang="pl-PL" sz="1800" i="1" dirty="0"/>
          </a:p>
          <a:p>
            <a:pPr marL="174625" indent="-174625">
              <a:lnSpc>
                <a:spcPct val="90000"/>
              </a:lnSpc>
              <a:buClr>
                <a:srgbClr val="00CC66"/>
              </a:buClr>
              <a:defRPr/>
            </a:pPr>
            <a:endParaRPr lang="pl-PL" sz="1800" i="1" dirty="0"/>
          </a:p>
          <a:p>
            <a:pPr marL="174625" indent="-174625"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Przegląd energetyczny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określenie wyniku energetycznego organizacji oparte na danych i innych informacjach, umożliwiające zidentyfikowanie możliwości doskonalenia</a:t>
            </a:r>
          </a:p>
          <a:p>
            <a:pPr algn="just"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u="sng" dirty="0"/>
              <a:t>UWAGA</a:t>
            </a:r>
            <a:r>
              <a:rPr lang="pl-PL" sz="1800" dirty="0"/>
              <a:t> W normach regionalnych i krajowych, pojęcia takie jak identyfikacja                  	i przegląd aspektów energetycznych lub profil energetyczny  są zawarte 	w pojęciu przeglądu energetycznego.</a:t>
            </a:r>
          </a:p>
          <a:p>
            <a:pPr marL="174625" indent="-174625">
              <a:lnSpc>
                <a:spcPct val="90000"/>
              </a:lnSpc>
              <a:buClr>
                <a:srgbClr val="00CC66"/>
              </a:buClr>
              <a:defRPr/>
            </a:pPr>
            <a:endParaRPr lang="pl-PL" sz="2400" i="1" dirty="0"/>
          </a:p>
          <a:p>
            <a:pPr>
              <a:lnSpc>
                <a:spcPct val="90000"/>
              </a:lnSpc>
              <a:defRPr/>
            </a:pPr>
            <a:r>
              <a:rPr lang="pl-PL" sz="2400" b="1" i="1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261167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Pojęcia i 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428736"/>
            <a:ext cx="8040224" cy="43926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Wynik energetyczny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 mierzalne wyniki związane z efektywnością energetyczną, wykorzystaniem energii i zużyciem energii</a:t>
            </a:r>
          </a:p>
          <a:p>
            <a:pPr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u="sng" dirty="0"/>
              <a:t>UWAGA 1</a:t>
            </a:r>
            <a:r>
              <a:rPr lang="pl-PL" sz="1800" dirty="0"/>
              <a:t>  W kontekście systemów zarządzania energią, wyniki mogą być 	mierzone w odniesieniu do polityki energetycznej organizacji, jej 	celów, zadań i innych wymagań związanych z wynikiem 	energetycznym.</a:t>
            </a:r>
          </a:p>
          <a:p>
            <a:pPr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u="sng" dirty="0"/>
              <a:t>UWAGA 2</a:t>
            </a:r>
            <a:r>
              <a:rPr lang="pl-PL" sz="1800" dirty="0"/>
              <a:t>  Wynik energetyczny jest jednym ze składników  skuteczności SZE.</a:t>
            </a:r>
          </a:p>
          <a:p>
            <a:pPr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i="1" dirty="0"/>
              <a:t>  </a:t>
            </a:r>
          </a:p>
          <a:p>
            <a:pPr>
              <a:lnSpc>
                <a:spcPct val="90000"/>
              </a:lnSpc>
              <a:buClr>
                <a:srgbClr val="00CC66"/>
              </a:buClr>
              <a:defRPr/>
            </a:pPr>
            <a:endParaRPr lang="pl-PL" sz="1800" i="1" dirty="0"/>
          </a:p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Wskaźnik wyniku energetycznego (WWE) 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Wartość liczbowa lub miara wyniku energetycznego, określona przez organizacje.</a:t>
            </a:r>
          </a:p>
          <a:p>
            <a:pPr>
              <a:lnSpc>
                <a:spcPct val="90000"/>
              </a:lnSpc>
              <a:buClr>
                <a:srgbClr val="00CC66"/>
              </a:buClr>
              <a:defRPr/>
            </a:pPr>
            <a:r>
              <a:rPr lang="pl-PL" sz="1800" u="sng" dirty="0"/>
              <a:t>UWAGA</a:t>
            </a:r>
            <a:r>
              <a:rPr lang="pl-PL" sz="1800" dirty="0"/>
              <a:t>  WWE mogą być wyrażone jako prosty model metryczny, stosunek 	lub model bardziej złożony.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6448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Pojęcia i 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990" y="1665288"/>
            <a:ext cx="8397414" cy="43926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Efektywność energetyczna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altLang="ja-JP" sz="1800" b="1" dirty="0">
                <a:solidFill>
                  <a:schemeClr val="accent1">
                    <a:lumMod val="50000"/>
                  </a:schemeClr>
                </a:solidFill>
              </a:rPr>
              <a:t>stosunek lub inny związek ilościowy, wyniku działań organizacji, jej wyrobów, usług lub energii do energii wykorzystanej na wejściu</a:t>
            </a:r>
          </a:p>
          <a:p>
            <a:pPr>
              <a:lnSpc>
                <a:spcPct val="90000"/>
              </a:lnSpc>
              <a:defRPr/>
            </a:pPr>
            <a:endParaRPr lang="pl-PL" altLang="ja-JP" sz="18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pl-PL" altLang="ja-JP" sz="1800" u="sng" dirty="0"/>
              <a:t>PRZYKŁAD</a:t>
            </a:r>
            <a:r>
              <a:rPr lang="pl-PL" altLang="ja-JP" sz="1800" dirty="0"/>
              <a:t>  Efektywność przetwarzania; energia wymagana/energia wykorzystana; elementy wyjściowe/wejściowych; teoretyczna energia zużyta do pracy/energia wykorzystana do pracy.</a:t>
            </a:r>
          </a:p>
          <a:p>
            <a:pPr>
              <a:lnSpc>
                <a:spcPct val="90000"/>
              </a:lnSpc>
              <a:defRPr/>
            </a:pPr>
            <a:endParaRPr lang="pl-PL" altLang="ja-JP" sz="1800" dirty="0"/>
          </a:p>
          <a:p>
            <a:pPr>
              <a:lnSpc>
                <a:spcPct val="90000"/>
              </a:lnSpc>
              <a:defRPr/>
            </a:pPr>
            <a:r>
              <a:rPr lang="pl-PL" altLang="ja-JP" sz="1800" u="sng" dirty="0"/>
              <a:t>UWAGA</a:t>
            </a:r>
            <a:r>
              <a:rPr lang="pl-PL" altLang="ja-JP" sz="1800" dirty="0"/>
              <a:t>  Zarówno elementy wejściowe jak i wyjściowe  powinny być jasno określone pod względem ilości i jakości i powinny być mierzalne.</a:t>
            </a:r>
            <a:endParaRPr lang="pl-PL" sz="1800" b="1" dirty="0"/>
          </a:p>
          <a:p>
            <a:pPr>
              <a:lnSpc>
                <a:spcPct val="90000"/>
              </a:lnSpc>
              <a:defRPr/>
            </a:pPr>
            <a:endParaRPr lang="pl-PL" sz="2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pl-PL" sz="2400" b="1" i="1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74450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Efektywność energetyczna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4488" y="1549470"/>
            <a:ext cx="8629842" cy="475252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800" dirty="0"/>
              <a:t>(USTAWA z dnia 20 maja 2016 r. o efektywności energetycznej) 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Efektywność energetyczna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dirty="0"/>
              <a:t>− stosunek uzyskanej wielkości efektu użytkowego danego obiektu, urządzenia technicznego lub instalacji, w typowych warunkach ich użytkowania lub eksploatacji, do ilości zużycia energii przez ten obiekt, urządzenie techniczne lub instalację, albo w wyniku wykonanej usługi niezbędnej do uzyskania tego efektu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800" b="1" u="sng" dirty="0">
                <a:solidFill>
                  <a:schemeClr val="accent1">
                    <a:lumMod val="50000"/>
                  </a:schemeClr>
                </a:solidFill>
              </a:rPr>
              <a:t>Audyt efektywności energetycznej</a:t>
            </a:r>
            <a:r>
              <a:rPr lang="pl-PL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800" dirty="0"/>
              <a:t>− opracowanie zawierające analizę zużycia energii oraz określające stan techniczny obiektu, urządzenia technicznego lub instalacji, zawierające wykaz przedsięwzięć służących poprawie efektywności energetycznej obiektu, urządzenia technicznego lub instalacji, a także ocenę ich opłacalności ekonomicznej i możliwej do uzyskania oszczędności energii</a:t>
            </a:r>
            <a:br>
              <a:rPr lang="pl-PL" sz="1800" dirty="0"/>
            </a:br>
            <a:endParaRPr lang="pl-PL" sz="1800" dirty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64138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548681"/>
            <a:ext cx="7344816" cy="576064"/>
          </a:xfrm>
        </p:spPr>
        <p:txBody>
          <a:bodyPr>
            <a:normAutofit/>
          </a:bodyPr>
          <a:lstStyle/>
          <a:p>
            <a:r>
              <a:rPr lang="pl-PL" dirty="0"/>
              <a:t>Efektywność energetyczna w organizacji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4121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729771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KRA_Template_2011_Industrial_EN">
  <a:themeElements>
    <a:clrScheme name="DEKRA Template 1">
      <a:dk1>
        <a:srgbClr val="555555"/>
      </a:dk1>
      <a:lt1>
        <a:srgbClr val="FFFFFF"/>
      </a:lt1>
      <a:dk2>
        <a:srgbClr val="007D40"/>
      </a:dk2>
      <a:lt2>
        <a:srgbClr val="999999"/>
      </a:lt2>
      <a:accent1>
        <a:srgbClr val="57AB27"/>
      </a:accent1>
      <a:accent2>
        <a:srgbClr val="FFD500"/>
      </a:accent2>
      <a:accent3>
        <a:srgbClr val="FFFFFF"/>
      </a:accent3>
      <a:accent4>
        <a:srgbClr val="474747"/>
      </a:accent4>
      <a:accent5>
        <a:srgbClr val="B4D2AC"/>
      </a:accent5>
      <a:accent6>
        <a:srgbClr val="E7C100"/>
      </a:accent6>
      <a:hlink>
        <a:srgbClr val="EE7F00"/>
      </a:hlink>
      <a:folHlink>
        <a:srgbClr val="C5007B"/>
      </a:folHlink>
    </a:clrScheme>
    <a:fontScheme name="DEKRA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KRA Template 1">
        <a:dk1>
          <a:srgbClr val="555555"/>
        </a:dk1>
        <a:lt1>
          <a:srgbClr val="FFFFFF"/>
        </a:lt1>
        <a:dk2>
          <a:srgbClr val="007D40"/>
        </a:dk2>
        <a:lt2>
          <a:srgbClr val="999999"/>
        </a:lt2>
        <a:accent1>
          <a:srgbClr val="57AB27"/>
        </a:accent1>
        <a:accent2>
          <a:srgbClr val="FFD500"/>
        </a:accent2>
        <a:accent3>
          <a:srgbClr val="FFFFFF"/>
        </a:accent3>
        <a:accent4>
          <a:srgbClr val="474747"/>
        </a:accent4>
        <a:accent5>
          <a:srgbClr val="B4D2AC"/>
        </a:accent5>
        <a:accent6>
          <a:srgbClr val="E7C100"/>
        </a:accent6>
        <a:hlink>
          <a:srgbClr val="EE7F00"/>
        </a:hlink>
        <a:folHlink>
          <a:srgbClr val="C500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KRA_Template_2011_Industrial_EN">
  <a:themeElements>
    <a:clrScheme name="DEKRA_Template_2011_Industrial_EN 1">
      <a:dk1>
        <a:srgbClr val="555555"/>
      </a:dk1>
      <a:lt1>
        <a:srgbClr val="FFFFFF"/>
      </a:lt1>
      <a:dk2>
        <a:srgbClr val="007D40"/>
      </a:dk2>
      <a:lt2>
        <a:srgbClr val="999999"/>
      </a:lt2>
      <a:accent1>
        <a:srgbClr val="57AB27"/>
      </a:accent1>
      <a:accent2>
        <a:srgbClr val="FFD500"/>
      </a:accent2>
      <a:accent3>
        <a:srgbClr val="FFFFFF"/>
      </a:accent3>
      <a:accent4>
        <a:srgbClr val="474747"/>
      </a:accent4>
      <a:accent5>
        <a:srgbClr val="B4D2AC"/>
      </a:accent5>
      <a:accent6>
        <a:srgbClr val="E7C100"/>
      </a:accent6>
      <a:hlink>
        <a:srgbClr val="EE7F00"/>
      </a:hlink>
      <a:folHlink>
        <a:srgbClr val="C5007B"/>
      </a:folHlink>
    </a:clrScheme>
    <a:fontScheme name="DEKRA_Template_2011_Industrial_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KRA_Template_2011_Industrial_EN 1">
        <a:dk1>
          <a:srgbClr val="555555"/>
        </a:dk1>
        <a:lt1>
          <a:srgbClr val="FFFFFF"/>
        </a:lt1>
        <a:dk2>
          <a:srgbClr val="007D40"/>
        </a:dk2>
        <a:lt2>
          <a:srgbClr val="999999"/>
        </a:lt2>
        <a:accent1>
          <a:srgbClr val="57AB27"/>
        </a:accent1>
        <a:accent2>
          <a:srgbClr val="FFD500"/>
        </a:accent2>
        <a:accent3>
          <a:srgbClr val="FFFFFF"/>
        </a:accent3>
        <a:accent4>
          <a:srgbClr val="474747"/>
        </a:accent4>
        <a:accent5>
          <a:srgbClr val="B4D2AC"/>
        </a:accent5>
        <a:accent6>
          <a:srgbClr val="E7C100"/>
        </a:accent6>
        <a:hlink>
          <a:srgbClr val="EE7F00"/>
        </a:hlink>
        <a:folHlink>
          <a:srgbClr val="C500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KRA_Template_2011_Industrial_EN">
  <a:themeElements>
    <a:clrScheme name="DEKRA Template 1">
      <a:dk1>
        <a:srgbClr val="555555"/>
      </a:dk1>
      <a:lt1>
        <a:srgbClr val="FFFFFF"/>
      </a:lt1>
      <a:dk2>
        <a:srgbClr val="007D40"/>
      </a:dk2>
      <a:lt2>
        <a:srgbClr val="999999"/>
      </a:lt2>
      <a:accent1>
        <a:srgbClr val="57AB27"/>
      </a:accent1>
      <a:accent2>
        <a:srgbClr val="FFD500"/>
      </a:accent2>
      <a:accent3>
        <a:srgbClr val="FFFFFF"/>
      </a:accent3>
      <a:accent4>
        <a:srgbClr val="474747"/>
      </a:accent4>
      <a:accent5>
        <a:srgbClr val="B4D2AC"/>
      </a:accent5>
      <a:accent6>
        <a:srgbClr val="E7C100"/>
      </a:accent6>
      <a:hlink>
        <a:srgbClr val="EE7F00"/>
      </a:hlink>
      <a:folHlink>
        <a:srgbClr val="C5007B"/>
      </a:folHlink>
    </a:clrScheme>
    <a:fontScheme name="DEKRA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KRA Template 1">
        <a:dk1>
          <a:srgbClr val="555555"/>
        </a:dk1>
        <a:lt1>
          <a:srgbClr val="FFFFFF"/>
        </a:lt1>
        <a:dk2>
          <a:srgbClr val="007D40"/>
        </a:dk2>
        <a:lt2>
          <a:srgbClr val="999999"/>
        </a:lt2>
        <a:accent1>
          <a:srgbClr val="57AB27"/>
        </a:accent1>
        <a:accent2>
          <a:srgbClr val="FFD500"/>
        </a:accent2>
        <a:accent3>
          <a:srgbClr val="FFFFFF"/>
        </a:accent3>
        <a:accent4>
          <a:srgbClr val="474747"/>
        </a:accent4>
        <a:accent5>
          <a:srgbClr val="B4D2AC"/>
        </a:accent5>
        <a:accent6>
          <a:srgbClr val="E7C100"/>
        </a:accent6>
        <a:hlink>
          <a:srgbClr val="EE7F00"/>
        </a:hlink>
        <a:folHlink>
          <a:srgbClr val="C5007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DEKRA Certification_Kompetentny_Niezawodny_Rzetelny_Partner_2012[PP2007]</Template>
  <TotalTime>1908</TotalTime>
  <Words>1600</Words>
  <Application>Microsoft Office PowerPoint</Application>
  <PresentationFormat>Pokaz na ekranie (4:3)</PresentationFormat>
  <Paragraphs>339</Paragraphs>
  <Slides>34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34</vt:i4>
      </vt:variant>
    </vt:vector>
  </HeadingPairs>
  <TitlesOfParts>
    <vt:vector size="43" baseType="lpstr">
      <vt:lpstr>Arial Unicode MS</vt:lpstr>
      <vt:lpstr>Arial</vt:lpstr>
      <vt:lpstr>Calibri</vt:lpstr>
      <vt:lpstr>Times New Roman</vt:lpstr>
      <vt:lpstr>Wingdings</vt:lpstr>
      <vt:lpstr>DEKRA_Template_2011_Industrial_EN</vt:lpstr>
      <vt:lpstr>2_Motyw pakietu Office</vt:lpstr>
      <vt:lpstr>1_DEKRA_Template_2011_Industrial_EN</vt:lpstr>
      <vt:lpstr>2_DEKRA_Template_2011_Industrial_EN</vt:lpstr>
      <vt:lpstr>Zarządzanie energią w organizacji.                 Norma ISO 50001. Anna Rybaczuk, Częstochowa, 09.05.2017 r.</vt:lpstr>
      <vt:lpstr>Zarządzanie energią  </vt:lpstr>
      <vt:lpstr>Pojęcia i definicje</vt:lpstr>
      <vt:lpstr>Pojęcia i definicje</vt:lpstr>
      <vt:lpstr>Pojęcia i definicje</vt:lpstr>
      <vt:lpstr>Pojęcia i definicje</vt:lpstr>
      <vt:lpstr>Pojęcia i definicje</vt:lpstr>
      <vt:lpstr>Efektywność energetyczna</vt:lpstr>
      <vt:lpstr>Efektywność energetyczna w organizacji</vt:lpstr>
      <vt:lpstr>Efektywność energetyczna w organizacji</vt:lpstr>
      <vt:lpstr>Efektywność energetyczna w organizacji</vt:lpstr>
      <vt:lpstr>Koncepcja </vt:lpstr>
      <vt:lpstr>Zawartość normy ISO 50001</vt:lpstr>
      <vt:lpstr>4.2 Zaangażowanie kierownictwa</vt:lpstr>
      <vt:lpstr>4.2 Zaangażowanie kierownictwa</vt:lpstr>
      <vt:lpstr>4.4 Planowanie energetyczne</vt:lpstr>
      <vt:lpstr>Planowanie energetyczne</vt:lpstr>
      <vt:lpstr>Planowanie energetyczne</vt:lpstr>
      <vt:lpstr>Planowanie energetyczne</vt:lpstr>
      <vt:lpstr>Planowanie energetyczne </vt:lpstr>
      <vt:lpstr>Planowanie energetyczne  </vt:lpstr>
      <vt:lpstr>Prezentacja programu PowerPoint</vt:lpstr>
      <vt:lpstr>Wdrażanie i funkcjonowanie  </vt:lpstr>
      <vt:lpstr>Wdrażanie i funkcjonowanie  </vt:lpstr>
      <vt:lpstr>Wdrażanie i funkcjonowanie  </vt:lpstr>
      <vt:lpstr>Wdrażanie i funkcjonowanie  </vt:lpstr>
      <vt:lpstr>Wdrażanie i funkcjonowanie </vt:lpstr>
      <vt:lpstr>4.6 Sprawdzanie</vt:lpstr>
      <vt:lpstr>4.6 Sprawdzanie</vt:lpstr>
      <vt:lpstr>4.6 Sprawdzanie</vt:lpstr>
      <vt:lpstr>Sprawdzanie</vt:lpstr>
      <vt:lpstr>Sprawdzanie</vt:lpstr>
      <vt:lpstr>Prezentacja programu PowerPoint</vt:lpstr>
      <vt:lpstr>Dziękuję!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Świadome zarządzanie energią</dc:title>
  <dc:creator>Anna</dc:creator>
  <cp:lastModifiedBy>Anna Siarkiewicz</cp:lastModifiedBy>
  <cp:revision>100</cp:revision>
  <dcterms:created xsi:type="dcterms:W3CDTF">2013-08-30T13:34:16Z</dcterms:created>
  <dcterms:modified xsi:type="dcterms:W3CDTF">2017-05-05T09:14:27Z</dcterms:modified>
</cp:coreProperties>
</file>