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6" r:id="rId2"/>
    <p:sldId id="257" r:id="rId3"/>
    <p:sldId id="265" r:id="rId4"/>
    <p:sldId id="273" r:id="rId5"/>
    <p:sldId id="259" r:id="rId6"/>
    <p:sldId id="260" r:id="rId7"/>
    <p:sldId id="261" r:id="rId8"/>
    <p:sldId id="262" r:id="rId9"/>
    <p:sldId id="272" r:id="rId10"/>
    <p:sldId id="263" r:id="rId11"/>
    <p:sldId id="274" r:id="rId12"/>
    <p:sldId id="276" r:id="rId13"/>
    <p:sldId id="277" r:id="rId14"/>
    <p:sldId id="275" r:id="rId15"/>
    <p:sldId id="281" r:id="rId16"/>
    <p:sldId id="280" r:id="rId17"/>
    <p:sldId id="266" r:id="rId18"/>
    <p:sldId id="271" r:id="rId19"/>
    <p:sldId id="282" r:id="rId20"/>
    <p:sldId id="283" r:id="rId21"/>
    <p:sldId id="284" r:id="rId22"/>
    <p:sldId id="267" r:id="rId23"/>
    <p:sldId id="268" r:id="rId24"/>
    <p:sldId id="269" r:id="rId25"/>
    <p:sldId id="270" r:id="rId26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2" autoAdjust="0"/>
    <p:restoredTop sz="85073" autoAdjust="0"/>
  </p:normalViewPr>
  <p:slideViewPr>
    <p:cSldViewPr>
      <p:cViewPr varScale="1">
        <p:scale>
          <a:sx n="63" d="100"/>
          <a:sy n="63" d="100"/>
        </p:scale>
        <p:origin x="-1740" y="-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3AA718-45EF-437E-B31E-701E92F909CF}" type="datetimeFigureOut">
              <a:rPr lang="pl-PL" smtClean="0"/>
              <a:pPr/>
              <a:t>11.05.2017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D97F1B-F39F-4B48-9407-75AB32C22026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D97F1B-F39F-4B48-9407-75AB32C22026}" type="slidenum">
              <a:rPr lang="pl-PL" smtClean="0"/>
              <a:pPr/>
              <a:t>3</a:t>
            </a:fld>
            <a:endParaRPr lang="pl-PL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D97F1B-F39F-4B48-9407-75AB32C22026}" type="slidenum">
              <a:rPr lang="pl-PL" smtClean="0"/>
              <a:pPr/>
              <a:t>4</a:t>
            </a:fld>
            <a:endParaRPr lang="pl-PL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D97F1B-F39F-4B48-9407-75AB32C22026}" type="slidenum">
              <a:rPr lang="pl-PL" smtClean="0"/>
              <a:pPr/>
              <a:t>5</a:t>
            </a:fld>
            <a:endParaRPr lang="pl-PL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D97F1B-F39F-4B48-9407-75AB32C22026}" type="slidenum">
              <a:rPr lang="pl-PL" smtClean="0"/>
              <a:pPr/>
              <a:t>6</a:t>
            </a:fld>
            <a:endParaRPr lang="pl-PL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D97F1B-F39F-4B48-9407-75AB32C22026}" type="slidenum">
              <a:rPr lang="pl-PL" smtClean="0"/>
              <a:pPr/>
              <a:t>7</a:t>
            </a:fld>
            <a:endParaRPr lang="pl-PL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D97F1B-F39F-4B48-9407-75AB32C22026}" type="slidenum">
              <a:rPr lang="pl-PL" smtClean="0"/>
              <a:pPr/>
              <a:t>10</a:t>
            </a:fld>
            <a:endParaRPr lang="pl-PL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D97F1B-F39F-4B48-9407-75AB32C22026}" type="slidenum">
              <a:rPr lang="pl-PL" smtClean="0"/>
              <a:pPr/>
              <a:t>11</a:t>
            </a:fld>
            <a:endParaRPr lang="pl-P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D43DC-61D2-4C57-AFD3-F918A4DB8D1F}" type="datetimeFigureOut">
              <a:rPr lang="pl-PL" smtClean="0"/>
              <a:pPr/>
              <a:t>11.05.2017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61E72-BD2E-42D2-ACA2-9E806A2A82E1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D43DC-61D2-4C57-AFD3-F918A4DB8D1F}" type="datetimeFigureOut">
              <a:rPr lang="pl-PL" smtClean="0"/>
              <a:pPr/>
              <a:t>11.05.2017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61E72-BD2E-42D2-ACA2-9E806A2A82E1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D43DC-61D2-4C57-AFD3-F918A4DB8D1F}" type="datetimeFigureOut">
              <a:rPr lang="pl-PL" smtClean="0"/>
              <a:pPr/>
              <a:t>11.05.2017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61E72-BD2E-42D2-ACA2-9E806A2A82E1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D43DC-61D2-4C57-AFD3-F918A4DB8D1F}" type="datetimeFigureOut">
              <a:rPr lang="pl-PL" smtClean="0"/>
              <a:pPr/>
              <a:t>11.05.2017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61E72-BD2E-42D2-ACA2-9E806A2A82E1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D43DC-61D2-4C57-AFD3-F918A4DB8D1F}" type="datetimeFigureOut">
              <a:rPr lang="pl-PL" smtClean="0"/>
              <a:pPr/>
              <a:t>11.05.2017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61E72-BD2E-42D2-ACA2-9E806A2A82E1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D43DC-61D2-4C57-AFD3-F918A4DB8D1F}" type="datetimeFigureOut">
              <a:rPr lang="pl-PL" smtClean="0"/>
              <a:pPr/>
              <a:t>11.05.2017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61E72-BD2E-42D2-ACA2-9E806A2A82E1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D43DC-61D2-4C57-AFD3-F918A4DB8D1F}" type="datetimeFigureOut">
              <a:rPr lang="pl-PL" smtClean="0"/>
              <a:pPr/>
              <a:t>11.05.2017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61E72-BD2E-42D2-ACA2-9E806A2A82E1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D43DC-61D2-4C57-AFD3-F918A4DB8D1F}" type="datetimeFigureOut">
              <a:rPr lang="pl-PL" smtClean="0"/>
              <a:pPr/>
              <a:t>11.05.2017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61E72-BD2E-42D2-ACA2-9E806A2A82E1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D43DC-61D2-4C57-AFD3-F918A4DB8D1F}" type="datetimeFigureOut">
              <a:rPr lang="pl-PL" smtClean="0"/>
              <a:pPr/>
              <a:t>11.05.2017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61E72-BD2E-42D2-ACA2-9E806A2A82E1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D43DC-61D2-4C57-AFD3-F918A4DB8D1F}" type="datetimeFigureOut">
              <a:rPr lang="pl-PL" smtClean="0"/>
              <a:pPr/>
              <a:t>11.05.2017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61E72-BD2E-42D2-ACA2-9E806A2A82E1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D43DC-61D2-4C57-AFD3-F918A4DB8D1F}" type="datetimeFigureOut">
              <a:rPr lang="pl-PL" smtClean="0"/>
              <a:pPr/>
              <a:t>11.05.2017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61E72-BD2E-42D2-ACA2-9E806A2A82E1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3D43DC-61D2-4C57-AFD3-F918A4DB8D1F}" type="datetimeFigureOut">
              <a:rPr lang="pl-PL" smtClean="0"/>
              <a:pPr/>
              <a:t>11.05.2017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561E72-BD2E-42D2-ACA2-9E806A2A82E1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7" Type="http://schemas.openxmlformats.org/officeDocument/2006/relationships/image" Target="../media/image40.gif"/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gif"/><Relationship Id="rId5" Type="http://schemas.openxmlformats.org/officeDocument/2006/relationships/image" Target="../media/image38.gif"/><Relationship Id="rId4" Type="http://schemas.openxmlformats.org/officeDocument/2006/relationships/image" Target="../media/image37.gi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ymbol zastępczy zawartości 5" descr="logo_numeron czcionki_300DPI.pn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4932040" y="260648"/>
            <a:ext cx="3706812" cy="1087437"/>
          </a:xfrm>
        </p:spPr>
      </p:pic>
      <p:grpSp>
        <p:nvGrpSpPr>
          <p:cNvPr id="12" name="Grupa 11"/>
          <p:cNvGrpSpPr/>
          <p:nvPr/>
        </p:nvGrpSpPr>
        <p:grpSpPr>
          <a:xfrm>
            <a:off x="755576" y="1052736"/>
            <a:ext cx="1872208" cy="646331"/>
            <a:chOff x="755576" y="1052736"/>
            <a:chExt cx="1872208" cy="646331"/>
          </a:xfrm>
        </p:grpSpPr>
        <p:sp>
          <p:nvSpPr>
            <p:cNvPr id="7" name="Prostokąt 6"/>
            <p:cNvSpPr/>
            <p:nvPr/>
          </p:nvSpPr>
          <p:spPr>
            <a:xfrm>
              <a:off x="755576" y="1052736"/>
              <a:ext cx="1872208" cy="43204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8" name="pole tekstowe 7"/>
            <p:cNvSpPr txBox="1"/>
            <p:nvPr/>
          </p:nvSpPr>
          <p:spPr>
            <a:xfrm>
              <a:off x="755576" y="1052736"/>
              <a:ext cx="187220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b="1" dirty="0" smtClean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ENERGIA</a:t>
              </a:r>
              <a:r>
                <a:rPr lang="pl-PL" b="1" baseline="30000" dirty="0" smtClean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®</a:t>
              </a:r>
              <a:r>
                <a:rPr lang="pl-PL" b="1" dirty="0" smtClean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4</a:t>
              </a:r>
              <a:endParaRPr lang="pl-PL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endParaRPr>
            </a:p>
            <a:p>
              <a:pPr algn="ctr"/>
              <a:endParaRPr lang="pl-PL" dirty="0">
                <a:solidFill>
                  <a:schemeClr val="bg1"/>
                </a:solidFill>
              </a:endParaRPr>
            </a:p>
          </p:txBody>
        </p:sp>
      </p:grpSp>
      <p:sp>
        <p:nvSpPr>
          <p:cNvPr id="11" name="pole tekstowe 10"/>
          <p:cNvSpPr txBox="1"/>
          <p:nvPr/>
        </p:nvSpPr>
        <p:spPr>
          <a:xfrm>
            <a:off x="683568" y="1916832"/>
            <a:ext cx="79208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 smtClean="0">
                <a:latin typeface="Calibri" pitchFamily="34" charset="0"/>
                <a:cs typeface="Calibri" pitchFamily="34" charset="0"/>
              </a:rPr>
              <a:t>Monitorowanie zarządzania energią. Oprogramowanie Energia4</a:t>
            </a:r>
            <a:endParaRPr lang="pl-PL" sz="20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" name="pole tekstowe 12"/>
          <p:cNvSpPr txBox="1"/>
          <p:nvPr/>
        </p:nvSpPr>
        <p:spPr>
          <a:xfrm>
            <a:off x="755576" y="3284984"/>
            <a:ext cx="633670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 smtClean="0">
                <a:latin typeface="Calibri" pitchFamily="34" charset="0"/>
                <a:cs typeface="Calibri" pitchFamily="34" charset="0"/>
              </a:rPr>
              <a:t>JAKUB KASPRZYCKI</a:t>
            </a:r>
          </a:p>
          <a:p>
            <a:r>
              <a:rPr lang="pl-PL" dirty="0" smtClean="0">
                <a:latin typeface="Calibri" pitchFamily="34" charset="0"/>
                <a:cs typeface="Calibri" pitchFamily="34" charset="0"/>
              </a:rPr>
              <a:t>CZĘSTOCHOWA, 09.05.2017r.</a:t>
            </a:r>
            <a:endParaRPr lang="pl-PL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4581128"/>
            <a:ext cx="8964488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\\nasnumeron\WWW\Energia4\logo_e4_rozek_bez tla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27784" y="4653136"/>
            <a:ext cx="1224136" cy="12241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11"/>
          <p:cNvGrpSpPr/>
          <p:nvPr/>
        </p:nvGrpSpPr>
        <p:grpSpPr>
          <a:xfrm>
            <a:off x="611560" y="260648"/>
            <a:ext cx="1872208" cy="646331"/>
            <a:chOff x="755576" y="1052736"/>
            <a:chExt cx="1872208" cy="646331"/>
          </a:xfrm>
        </p:grpSpPr>
        <p:sp>
          <p:nvSpPr>
            <p:cNvPr id="7" name="Prostokąt 6"/>
            <p:cNvSpPr/>
            <p:nvPr/>
          </p:nvSpPr>
          <p:spPr>
            <a:xfrm>
              <a:off x="755576" y="1052736"/>
              <a:ext cx="1872208" cy="43204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8" name="pole tekstowe 7"/>
            <p:cNvSpPr txBox="1"/>
            <p:nvPr/>
          </p:nvSpPr>
          <p:spPr>
            <a:xfrm>
              <a:off x="755576" y="1052736"/>
              <a:ext cx="187220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b="1" dirty="0" smtClean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WYKRESY</a:t>
              </a:r>
            </a:p>
            <a:p>
              <a:pPr algn="ctr"/>
              <a:endParaRPr lang="pl-PL" dirty="0">
                <a:solidFill>
                  <a:schemeClr val="bg1"/>
                </a:solidFill>
              </a:endParaRPr>
            </a:p>
          </p:txBody>
        </p:sp>
      </p:grpSp>
      <p:pic>
        <p:nvPicPr>
          <p:cNvPr id="7170" name="Picture 2" descr="C:\Users\jkasprzycki\Downloads\screen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412776"/>
            <a:ext cx="8334375" cy="4524375"/>
          </a:xfrm>
          <a:prstGeom prst="rect">
            <a:avLst/>
          </a:prstGeom>
          <a:noFill/>
        </p:spPr>
      </p:pic>
      <p:sp>
        <p:nvSpPr>
          <p:cNvPr id="6" name="pole tekstowe 5"/>
          <p:cNvSpPr txBox="1"/>
          <p:nvPr/>
        </p:nvSpPr>
        <p:spPr>
          <a:xfrm>
            <a:off x="539552" y="836712"/>
            <a:ext cx="74888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 smtClean="0"/>
              <a:t>GRAFICZNA PREZENTACJA DANYCH NA OSI CZASU</a:t>
            </a:r>
            <a:endParaRPr lang="pl-PL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nasnumeron\WWW\Energia4\Raporty\NumEwSGstany.png"/>
          <p:cNvPicPr>
            <a:picLocks noChangeAspect="1" noChangeArrowheads="1"/>
          </p:cNvPicPr>
          <p:nvPr/>
        </p:nvPicPr>
        <p:blipFill>
          <a:blip r:embed="rId3" cstate="print"/>
          <a:srcRect r="19198" b="14773"/>
          <a:stretch>
            <a:fillRect/>
          </a:stretch>
        </p:blipFill>
        <p:spPr bwMode="auto">
          <a:xfrm>
            <a:off x="611560" y="1268760"/>
            <a:ext cx="7331151" cy="5465285"/>
          </a:xfrm>
          <a:prstGeom prst="rect">
            <a:avLst/>
          </a:prstGeom>
          <a:noFill/>
        </p:spPr>
      </p:pic>
      <p:grpSp>
        <p:nvGrpSpPr>
          <p:cNvPr id="2" name="Grupa 11"/>
          <p:cNvGrpSpPr/>
          <p:nvPr/>
        </p:nvGrpSpPr>
        <p:grpSpPr>
          <a:xfrm>
            <a:off x="611560" y="260648"/>
            <a:ext cx="1872208" cy="646331"/>
            <a:chOff x="755576" y="1052736"/>
            <a:chExt cx="1872208" cy="646331"/>
          </a:xfrm>
        </p:grpSpPr>
        <p:sp>
          <p:nvSpPr>
            <p:cNvPr id="7" name="Prostokąt 6"/>
            <p:cNvSpPr/>
            <p:nvPr/>
          </p:nvSpPr>
          <p:spPr>
            <a:xfrm>
              <a:off x="755576" y="1052736"/>
              <a:ext cx="1872208" cy="43204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8" name="pole tekstowe 7"/>
            <p:cNvSpPr txBox="1"/>
            <p:nvPr/>
          </p:nvSpPr>
          <p:spPr>
            <a:xfrm>
              <a:off x="755576" y="1052736"/>
              <a:ext cx="187220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b="1" dirty="0" smtClean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RAPORTY</a:t>
              </a:r>
            </a:p>
            <a:p>
              <a:pPr algn="ctr"/>
              <a:endParaRPr lang="pl-PL" dirty="0">
                <a:solidFill>
                  <a:schemeClr val="bg1"/>
                </a:solidFill>
              </a:endParaRPr>
            </a:p>
          </p:txBody>
        </p:sp>
      </p:grpSp>
      <p:sp>
        <p:nvSpPr>
          <p:cNvPr id="9" name="pole tekstowe 8"/>
          <p:cNvSpPr txBox="1"/>
          <p:nvPr/>
        </p:nvSpPr>
        <p:spPr>
          <a:xfrm>
            <a:off x="539552" y="836712"/>
            <a:ext cx="79928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spc="300" dirty="0" smtClean="0"/>
              <a:t>WIZUALIZACJA DANYCH W POSTACI ZESTAWIEŃ TABELARYCZNYCH I/LUB GRAFICZNYCH</a:t>
            </a:r>
            <a:endParaRPr lang="pl-PL" sz="2000" b="1" spc="3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\\nasnumeron\WWW\Energia4\Raporty\NumKarta.png"/>
          <p:cNvPicPr>
            <a:picLocks noChangeAspect="1" noChangeArrowheads="1"/>
          </p:cNvPicPr>
          <p:nvPr/>
        </p:nvPicPr>
        <p:blipFill>
          <a:blip r:embed="rId2" cstate="print"/>
          <a:srcRect r="11788" b="20491"/>
          <a:stretch>
            <a:fillRect/>
          </a:stretch>
        </p:blipFill>
        <p:spPr bwMode="auto">
          <a:xfrm>
            <a:off x="539552" y="1412776"/>
            <a:ext cx="8280920" cy="5275335"/>
          </a:xfrm>
          <a:prstGeom prst="rect">
            <a:avLst/>
          </a:prstGeom>
          <a:noFill/>
        </p:spPr>
      </p:pic>
      <p:grpSp>
        <p:nvGrpSpPr>
          <p:cNvPr id="2" name="Grupa 11"/>
          <p:cNvGrpSpPr/>
          <p:nvPr/>
        </p:nvGrpSpPr>
        <p:grpSpPr>
          <a:xfrm>
            <a:off x="611560" y="260648"/>
            <a:ext cx="1872208" cy="646331"/>
            <a:chOff x="755576" y="1052736"/>
            <a:chExt cx="1872208" cy="646331"/>
          </a:xfrm>
        </p:grpSpPr>
        <p:sp>
          <p:nvSpPr>
            <p:cNvPr id="7" name="Prostokąt 6"/>
            <p:cNvSpPr/>
            <p:nvPr/>
          </p:nvSpPr>
          <p:spPr>
            <a:xfrm>
              <a:off x="755576" y="1052736"/>
              <a:ext cx="1872208" cy="43204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8" name="pole tekstowe 7"/>
            <p:cNvSpPr txBox="1"/>
            <p:nvPr/>
          </p:nvSpPr>
          <p:spPr>
            <a:xfrm>
              <a:off x="755576" y="1052736"/>
              <a:ext cx="187220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b="1" dirty="0" smtClean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RAPORTY</a:t>
              </a:r>
            </a:p>
            <a:p>
              <a:pPr algn="ctr"/>
              <a:endParaRPr lang="pl-PL" dirty="0">
                <a:solidFill>
                  <a:schemeClr val="bg1"/>
                </a:solidFill>
              </a:endParaRPr>
            </a:p>
          </p:txBody>
        </p:sp>
      </p:grpSp>
      <p:sp>
        <p:nvSpPr>
          <p:cNvPr id="9" name="pole tekstowe 8"/>
          <p:cNvSpPr txBox="1"/>
          <p:nvPr/>
        </p:nvSpPr>
        <p:spPr>
          <a:xfrm>
            <a:off x="539552" y="836712"/>
            <a:ext cx="79928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spc="300" dirty="0" smtClean="0"/>
              <a:t>WIZUALIZACJA DANYCH W POSTACI ZESTAWIEŃ TABELARYCZNYCH I/LUB GRAFICZNYCH</a:t>
            </a:r>
            <a:endParaRPr lang="pl-PL" sz="2000" b="1" spc="3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11"/>
          <p:cNvGrpSpPr/>
          <p:nvPr/>
        </p:nvGrpSpPr>
        <p:grpSpPr>
          <a:xfrm>
            <a:off x="611560" y="260648"/>
            <a:ext cx="1872208" cy="646331"/>
            <a:chOff x="755576" y="1052736"/>
            <a:chExt cx="1872208" cy="646331"/>
          </a:xfrm>
        </p:grpSpPr>
        <p:sp>
          <p:nvSpPr>
            <p:cNvPr id="7" name="Prostokąt 6"/>
            <p:cNvSpPr/>
            <p:nvPr/>
          </p:nvSpPr>
          <p:spPr>
            <a:xfrm>
              <a:off x="755576" y="1052736"/>
              <a:ext cx="1872208" cy="43204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8" name="pole tekstowe 7"/>
            <p:cNvSpPr txBox="1"/>
            <p:nvPr/>
          </p:nvSpPr>
          <p:spPr>
            <a:xfrm>
              <a:off x="755576" y="1052736"/>
              <a:ext cx="187220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b="1" dirty="0" smtClean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RAPORTY</a:t>
              </a:r>
            </a:p>
            <a:p>
              <a:pPr algn="ctr"/>
              <a:endParaRPr lang="pl-PL" dirty="0">
                <a:solidFill>
                  <a:schemeClr val="bg1"/>
                </a:solidFill>
              </a:endParaRPr>
            </a:p>
          </p:txBody>
        </p:sp>
      </p:grpSp>
      <p:sp>
        <p:nvSpPr>
          <p:cNvPr id="9" name="pole tekstowe 8"/>
          <p:cNvSpPr txBox="1"/>
          <p:nvPr/>
        </p:nvSpPr>
        <p:spPr>
          <a:xfrm>
            <a:off x="539552" y="836712"/>
            <a:ext cx="79928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spc="300" dirty="0" smtClean="0"/>
              <a:t>WIZUALIZACJA DANYCH W POSTACI ZESTAWIEŃ TABELARYCZNYCH I/LUB GRAFICZNYCH</a:t>
            </a:r>
            <a:endParaRPr lang="pl-PL" sz="2000" b="1" spc="300" dirty="0"/>
          </a:p>
        </p:txBody>
      </p:sp>
      <p:pic>
        <p:nvPicPr>
          <p:cNvPr id="4098" name="Picture 2" descr="\\nasnumeron\WWW\Energia4\Raporty\HierarchicznyStany.png"/>
          <p:cNvPicPr>
            <a:picLocks noChangeAspect="1" noChangeArrowheads="1"/>
          </p:cNvPicPr>
          <p:nvPr/>
        </p:nvPicPr>
        <p:blipFill>
          <a:blip r:embed="rId2" cstate="print"/>
          <a:srcRect r="48339" b="13809"/>
          <a:stretch>
            <a:fillRect/>
          </a:stretch>
        </p:blipFill>
        <p:spPr bwMode="auto">
          <a:xfrm>
            <a:off x="539552" y="0"/>
            <a:ext cx="6696744" cy="67102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\\nasnumeron\WWW\Energia4\Raporty\PolBmGsz.png"/>
          <p:cNvPicPr>
            <a:picLocks noChangeAspect="1" noChangeArrowheads="1"/>
          </p:cNvPicPr>
          <p:nvPr/>
        </p:nvPicPr>
        <p:blipFill>
          <a:blip r:embed="rId2" cstate="print"/>
          <a:srcRect r="17514" b="19538"/>
          <a:stretch>
            <a:fillRect/>
          </a:stretch>
        </p:blipFill>
        <p:spPr bwMode="auto">
          <a:xfrm>
            <a:off x="539552" y="1340768"/>
            <a:ext cx="7776864" cy="5361714"/>
          </a:xfrm>
          <a:prstGeom prst="rect">
            <a:avLst/>
          </a:prstGeom>
          <a:noFill/>
        </p:spPr>
      </p:pic>
      <p:grpSp>
        <p:nvGrpSpPr>
          <p:cNvPr id="2" name="Grupa 11"/>
          <p:cNvGrpSpPr/>
          <p:nvPr/>
        </p:nvGrpSpPr>
        <p:grpSpPr>
          <a:xfrm>
            <a:off x="611560" y="260648"/>
            <a:ext cx="1872208" cy="646331"/>
            <a:chOff x="755576" y="1052736"/>
            <a:chExt cx="1872208" cy="646331"/>
          </a:xfrm>
        </p:grpSpPr>
        <p:sp>
          <p:nvSpPr>
            <p:cNvPr id="7" name="Prostokąt 6"/>
            <p:cNvSpPr/>
            <p:nvPr/>
          </p:nvSpPr>
          <p:spPr>
            <a:xfrm>
              <a:off x="755576" y="1052736"/>
              <a:ext cx="1872208" cy="43204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8" name="pole tekstowe 7"/>
            <p:cNvSpPr txBox="1"/>
            <p:nvPr/>
          </p:nvSpPr>
          <p:spPr>
            <a:xfrm>
              <a:off x="755576" y="1052736"/>
              <a:ext cx="187220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b="1" dirty="0" smtClean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RAPORTY</a:t>
              </a:r>
            </a:p>
            <a:p>
              <a:pPr algn="ctr"/>
              <a:endParaRPr lang="pl-PL" dirty="0">
                <a:solidFill>
                  <a:schemeClr val="bg1"/>
                </a:solidFill>
              </a:endParaRPr>
            </a:p>
          </p:txBody>
        </p:sp>
      </p:grpSp>
      <p:sp>
        <p:nvSpPr>
          <p:cNvPr id="9" name="pole tekstowe 8"/>
          <p:cNvSpPr txBox="1"/>
          <p:nvPr/>
        </p:nvSpPr>
        <p:spPr>
          <a:xfrm>
            <a:off x="539552" y="836712"/>
            <a:ext cx="79928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spc="300" dirty="0" smtClean="0"/>
              <a:t>WIZUALIZACJA DANYCH W POSTACI ZESTAWIEŃ TABELARYCZNYCH I/LUB GRAFICZNYCH</a:t>
            </a:r>
            <a:endParaRPr lang="pl-PL" sz="2000" b="1" spc="3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11"/>
          <p:cNvGrpSpPr/>
          <p:nvPr/>
        </p:nvGrpSpPr>
        <p:grpSpPr>
          <a:xfrm>
            <a:off x="611560" y="260648"/>
            <a:ext cx="1872208" cy="646331"/>
            <a:chOff x="755576" y="1052736"/>
            <a:chExt cx="1872208" cy="646331"/>
          </a:xfrm>
        </p:grpSpPr>
        <p:sp>
          <p:nvSpPr>
            <p:cNvPr id="7" name="Prostokąt 6"/>
            <p:cNvSpPr/>
            <p:nvPr/>
          </p:nvSpPr>
          <p:spPr>
            <a:xfrm>
              <a:off x="755576" y="1052736"/>
              <a:ext cx="1872208" cy="43204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8" name="pole tekstowe 7"/>
            <p:cNvSpPr txBox="1"/>
            <p:nvPr/>
          </p:nvSpPr>
          <p:spPr>
            <a:xfrm>
              <a:off x="755576" y="1052736"/>
              <a:ext cx="187220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b="1" dirty="0" smtClean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RAPORTY</a:t>
              </a:r>
            </a:p>
            <a:p>
              <a:pPr algn="ctr"/>
              <a:endParaRPr lang="pl-PL" dirty="0">
                <a:solidFill>
                  <a:schemeClr val="bg1"/>
                </a:solidFill>
              </a:endParaRPr>
            </a:p>
          </p:txBody>
        </p:sp>
      </p:grpSp>
      <p:sp>
        <p:nvSpPr>
          <p:cNvPr id="9" name="pole tekstowe 8"/>
          <p:cNvSpPr txBox="1"/>
          <p:nvPr/>
        </p:nvSpPr>
        <p:spPr>
          <a:xfrm>
            <a:off x="539552" y="836712"/>
            <a:ext cx="79928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spc="300" dirty="0" smtClean="0"/>
              <a:t>WIZUALIZACJA DANYCH W POSTACI ZESTAWIEŃ TABELARYCZNYCH I/LUB GRAFICZNYCH</a:t>
            </a:r>
            <a:endParaRPr lang="pl-PL" sz="2000" b="1" spc="300" dirty="0"/>
          </a:p>
        </p:txBody>
      </p:sp>
      <p:pic>
        <p:nvPicPr>
          <p:cNvPr id="1026" name="Picture 2" descr="C:\Users\jkasprzycki\Documents\Numeron\Marketing\Prezentacje\Screeny E4\Warianty 1.2.png"/>
          <p:cNvPicPr>
            <a:picLocks noChangeAspect="1" noChangeArrowheads="1"/>
          </p:cNvPicPr>
          <p:nvPr/>
        </p:nvPicPr>
        <p:blipFill>
          <a:blip r:embed="rId2" cstate="print"/>
          <a:srcRect r="30480" b="36712"/>
          <a:stretch>
            <a:fillRect/>
          </a:stretch>
        </p:blipFill>
        <p:spPr bwMode="auto">
          <a:xfrm>
            <a:off x="539552" y="1700808"/>
            <a:ext cx="7495205" cy="4824536"/>
          </a:xfrm>
          <a:prstGeom prst="rect">
            <a:avLst/>
          </a:prstGeom>
          <a:noFill/>
        </p:spPr>
      </p:pic>
      <p:pic>
        <p:nvPicPr>
          <p:cNvPr id="10" name="Picture 2" descr="C:\Users\jkasprzycki\Documents\Numeron\Marketing\Prezentacje\Screeny E4\Warianty 1.2.png"/>
          <p:cNvPicPr>
            <a:picLocks noChangeAspect="1" noChangeArrowheads="1"/>
          </p:cNvPicPr>
          <p:nvPr/>
        </p:nvPicPr>
        <p:blipFill>
          <a:blip r:embed="rId2" cstate="print"/>
          <a:srcRect r="30480" b="36712"/>
          <a:stretch>
            <a:fillRect/>
          </a:stretch>
        </p:blipFill>
        <p:spPr bwMode="auto">
          <a:xfrm>
            <a:off x="107504" y="116632"/>
            <a:ext cx="8892480" cy="64807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11"/>
          <p:cNvGrpSpPr/>
          <p:nvPr/>
        </p:nvGrpSpPr>
        <p:grpSpPr>
          <a:xfrm>
            <a:off x="611560" y="260648"/>
            <a:ext cx="1872208" cy="646331"/>
            <a:chOff x="755576" y="1052736"/>
            <a:chExt cx="1872208" cy="646331"/>
          </a:xfrm>
        </p:grpSpPr>
        <p:sp>
          <p:nvSpPr>
            <p:cNvPr id="7" name="Prostokąt 6"/>
            <p:cNvSpPr/>
            <p:nvPr/>
          </p:nvSpPr>
          <p:spPr>
            <a:xfrm>
              <a:off x="755576" y="1052736"/>
              <a:ext cx="1872208" cy="43204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8" name="pole tekstowe 7"/>
            <p:cNvSpPr txBox="1"/>
            <p:nvPr/>
          </p:nvSpPr>
          <p:spPr>
            <a:xfrm>
              <a:off x="755576" y="1052736"/>
              <a:ext cx="187220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b="1" dirty="0" smtClean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RAPORTY</a:t>
              </a:r>
            </a:p>
            <a:p>
              <a:pPr algn="ctr"/>
              <a:endParaRPr lang="pl-PL" dirty="0">
                <a:solidFill>
                  <a:schemeClr val="bg1"/>
                </a:solidFill>
              </a:endParaRPr>
            </a:p>
          </p:txBody>
        </p:sp>
      </p:grpSp>
      <p:sp>
        <p:nvSpPr>
          <p:cNvPr id="9" name="pole tekstowe 8"/>
          <p:cNvSpPr txBox="1"/>
          <p:nvPr/>
        </p:nvSpPr>
        <p:spPr>
          <a:xfrm>
            <a:off x="539552" y="836712"/>
            <a:ext cx="79928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spc="300" dirty="0" smtClean="0"/>
              <a:t>WIZUALIZACJA DANYCH W POSTACI ZESTAWIEŃ TABELARYCZNYCH I/LUB GRAFICZNYCH</a:t>
            </a:r>
            <a:endParaRPr lang="pl-PL" sz="2000" b="1" spc="300" dirty="0"/>
          </a:p>
        </p:txBody>
      </p:sp>
      <p:pic>
        <p:nvPicPr>
          <p:cNvPr id="2050" name="Picture 2" descr="C:\Users\jkasprzycki\Documents\Numeron\Marketing\Prezentacje\Screeny E4\Warianty 3.7.png"/>
          <p:cNvPicPr>
            <a:picLocks noChangeAspect="1" noChangeArrowheads="1"/>
          </p:cNvPicPr>
          <p:nvPr/>
        </p:nvPicPr>
        <p:blipFill>
          <a:blip r:embed="rId2" cstate="print"/>
          <a:srcRect r="31670" b="49174"/>
          <a:stretch>
            <a:fillRect/>
          </a:stretch>
        </p:blipFill>
        <p:spPr bwMode="auto">
          <a:xfrm>
            <a:off x="251520" y="1628800"/>
            <a:ext cx="5423555" cy="2852491"/>
          </a:xfrm>
          <a:prstGeom prst="rect">
            <a:avLst/>
          </a:prstGeom>
          <a:noFill/>
        </p:spPr>
      </p:pic>
      <p:pic>
        <p:nvPicPr>
          <p:cNvPr id="2051" name="Picture 3" descr="C:\Users\jkasprzycki\Documents\Numeron\Marketing\Prezentacje\Screeny E4\Warianty 2.7.png"/>
          <p:cNvPicPr>
            <a:picLocks noChangeAspect="1" noChangeArrowheads="1"/>
          </p:cNvPicPr>
          <p:nvPr/>
        </p:nvPicPr>
        <p:blipFill>
          <a:blip r:embed="rId3" cstate="print"/>
          <a:srcRect r="32623" b="48501"/>
          <a:stretch>
            <a:fillRect/>
          </a:stretch>
        </p:blipFill>
        <p:spPr bwMode="auto">
          <a:xfrm>
            <a:off x="2627784" y="1484784"/>
            <a:ext cx="5645627" cy="3051038"/>
          </a:xfrm>
          <a:prstGeom prst="rect">
            <a:avLst/>
          </a:prstGeom>
          <a:noFill/>
        </p:spPr>
      </p:pic>
      <p:pic>
        <p:nvPicPr>
          <p:cNvPr id="2052" name="Picture 4" descr="C:\Users\jkasprzycki\Documents\Numeron\Marketing\Prezentacje\Screeny E4\Warianty 4.7.png"/>
          <p:cNvPicPr>
            <a:picLocks noChangeAspect="1" noChangeArrowheads="1"/>
          </p:cNvPicPr>
          <p:nvPr/>
        </p:nvPicPr>
        <p:blipFill>
          <a:blip r:embed="rId4" cstate="print"/>
          <a:srcRect r="33099" b="49511"/>
          <a:stretch>
            <a:fillRect/>
          </a:stretch>
        </p:blipFill>
        <p:spPr bwMode="auto">
          <a:xfrm>
            <a:off x="1835696" y="3645024"/>
            <a:ext cx="5701974" cy="304256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060848"/>
            <a:ext cx="4283968" cy="39894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upa 11"/>
          <p:cNvGrpSpPr/>
          <p:nvPr/>
        </p:nvGrpSpPr>
        <p:grpSpPr>
          <a:xfrm>
            <a:off x="611560" y="260648"/>
            <a:ext cx="4464496" cy="646331"/>
            <a:chOff x="755576" y="1052736"/>
            <a:chExt cx="1872208" cy="646331"/>
          </a:xfrm>
        </p:grpSpPr>
        <p:sp>
          <p:nvSpPr>
            <p:cNvPr id="7" name="Prostokąt 6"/>
            <p:cNvSpPr/>
            <p:nvPr/>
          </p:nvSpPr>
          <p:spPr>
            <a:xfrm>
              <a:off x="755576" y="1052736"/>
              <a:ext cx="1872208" cy="43204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8" name="pole tekstowe 7"/>
            <p:cNvSpPr txBox="1"/>
            <p:nvPr/>
          </p:nvSpPr>
          <p:spPr>
            <a:xfrm>
              <a:off x="755576" y="1052736"/>
              <a:ext cx="187220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b="1" spc="300" dirty="0" smtClean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NORMA PN-EN ISO 50001:2011</a:t>
              </a:r>
            </a:p>
            <a:p>
              <a:pPr algn="ctr"/>
              <a:endParaRPr lang="pl-PL" dirty="0">
                <a:solidFill>
                  <a:schemeClr val="bg1"/>
                </a:solidFill>
              </a:endParaRPr>
            </a:p>
          </p:txBody>
        </p:sp>
      </p:grpSp>
      <p:sp>
        <p:nvSpPr>
          <p:cNvPr id="9" name="pole tekstowe 8"/>
          <p:cNvSpPr txBox="1"/>
          <p:nvPr/>
        </p:nvSpPr>
        <p:spPr>
          <a:xfrm>
            <a:off x="539552" y="836712"/>
            <a:ext cx="79928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 smtClean="0"/>
              <a:t>Systemy zarządzania energią – Wymagania i zalecenia użytkownika</a:t>
            </a:r>
            <a:endParaRPr lang="pl-PL" sz="2000" b="1" dirty="0"/>
          </a:p>
        </p:txBody>
      </p:sp>
      <p:sp>
        <p:nvSpPr>
          <p:cNvPr id="11" name="pole tekstowe 10"/>
          <p:cNvSpPr txBox="1"/>
          <p:nvPr/>
        </p:nvSpPr>
        <p:spPr>
          <a:xfrm>
            <a:off x="4499992" y="1916832"/>
            <a:ext cx="4320480" cy="3954929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>
              <a:spcBef>
                <a:spcPts val="1800"/>
              </a:spcBef>
              <a:buFont typeface="Arial" pitchFamily="34" charset="0"/>
              <a:buChar char="•"/>
            </a:pPr>
            <a:r>
              <a:rPr lang="pl-PL" sz="1600" dirty="0" smtClean="0"/>
              <a:t>Identyfikacja aktualnego oraz przewidywalnego zużycia energii</a:t>
            </a:r>
          </a:p>
          <a:p>
            <a:pPr>
              <a:spcBef>
                <a:spcPts val="1800"/>
              </a:spcBef>
              <a:buFont typeface="Arial" pitchFamily="34" charset="0"/>
              <a:buChar char="•"/>
            </a:pPr>
            <a:r>
              <a:rPr lang="pl-PL" sz="1600" dirty="0" smtClean="0"/>
              <a:t>Wprowadzenie polityki energetycznej</a:t>
            </a:r>
          </a:p>
          <a:p>
            <a:pPr>
              <a:spcBef>
                <a:spcPts val="1800"/>
              </a:spcBef>
              <a:buFont typeface="Arial" pitchFamily="34" charset="0"/>
              <a:buChar char="•"/>
            </a:pPr>
            <a:r>
              <a:rPr lang="pl-PL" sz="1600" dirty="0" smtClean="0"/>
              <a:t>Określenie obszarów znaczącego zużycia energii i planów redukcji jej zużycia</a:t>
            </a:r>
          </a:p>
          <a:p>
            <a:pPr>
              <a:spcBef>
                <a:spcPts val="1800"/>
              </a:spcBef>
              <a:buFont typeface="Arial" pitchFamily="34" charset="0"/>
              <a:buChar char="•"/>
            </a:pPr>
            <a:r>
              <a:rPr lang="pl-PL" sz="1600" dirty="0" smtClean="0"/>
              <a:t>Wprowadzenie systemu cyklicznego monitorowania i mierzenia zużycia energii</a:t>
            </a:r>
          </a:p>
          <a:p>
            <a:pPr>
              <a:spcBef>
                <a:spcPts val="1800"/>
              </a:spcBef>
              <a:buFont typeface="Arial" pitchFamily="34" charset="0"/>
              <a:buChar char="•"/>
            </a:pPr>
            <a:r>
              <a:rPr lang="pl-PL" sz="1600" dirty="0" smtClean="0"/>
              <a:t>Ewaluacja postępów we wdrażaniu efektywnych rozwiązań energetycznych </a:t>
            </a:r>
          </a:p>
          <a:p>
            <a:pPr>
              <a:spcBef>
                <a:spcPts val="1800"/>
              </a:spcBef>
              <a:buFont typeface="Arial" pitchFamily="34" charset="0"/>
              <a:buChar char="•"/>
            </a:pPr>
            <a:r>
              <a:rPr lang="pl-PL" sz="1600" dirty="0" smtClean="0"/>
              <a:t>Ciągłe doskonalenie wdrożonych praktyk systemu zarządzania energią</a:t>
            </a:r>
          </a:p>
        </p:txBody>
      </p:sp>
      <p:sp>
        <p:nvSpPr>
          <p:cNvPr id="10" name="pole tekstowe 9"/>
          <p:cNvSpPr txBox="1"/>
          <p:nvPr/>
        </p:nvSpPr>
        <p:spPr>
          <a:xfrm>
            <a:off x="611560" y="1484784"/>
            <a:ext cx="5544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solidFill>
                  <a:srgbClr val="FF0000"/>
                </a:solidFill>
              </a:rPr>
              <a:t>MODEL CIĄGŁEGO DOSKONALENIA</a:t>
            </a:r>
            <a:endParaRPr lang="pl-PL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11"/>
          <p:cNvGrpSpPr/>
          <p:nvPr/>
        </p:nvGrpSpPr>
        <p:grpSpPr>
          <a:xfrm>
            <a:off x="611560" y="260648"/>
            <a:ext cx="1872208" cy="646331"/>
            <a:chOff x="755576" y="1052736"/>
            <a:chExt cx="1872208" cy="646331"/>
          </a:xfrm>
        </p:grpSpPr>
        <p:sp>
          <p:nvSpPr>
            <p:cNvPr id="7" name="Prostokąt 6"/>
            <p:cNvSpPr/>
            <p:nvPr/>
          </p:nvSpPr>
          <p:spPr>
            <a:xfrm>
              <a:off x="755576" y="1052736"/>
              <a:ext cx="1872208" cy="43204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8" name="pole tekstowe 7"/>
            <p:cNvSpPr txBox="1"/>
            <p:nvPr/>
          </p:nvSpPr>
          <p:spPr>
            <a:xfrm>
              <a:off x="755576" y="1052736"/>
              <a:ext cx="187220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b="1" dirty="0" smtClean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WIZUALIZACJA</a:t>
              </a:r>
            </a:p>
            <a:p>
              <a:pPr algn="ctr"/>
              <a:endParaRPr lang="pl-PL" dirty="0">
                <a:solidFill>
                  <a:schemeClr val="bg1"/>
                </a:solidFill>
              </a:endParaRPr>
            </a:p>
          </p:txBody>
        </p:sp>
      </p:grpSp>
      <p:sp>
        <p:nvSpPr>
          <p:cNvPr id="9" name="pole tekstowe 8"/>
          <p:cNvSpPr txBox="1"/>
          <p:nvPr/>
        </p:nvSpPr>
        <p:spPr>
          <a:xfrm>
            <a:off x="539552" y="836712"/>
            <a:ext cx="74888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 smtClean="0"/>
              <a:t>PREZENTACJA DANYCH ONLINE – STRAŻNIK MOCY</a:t>
            </a:r>
            <a:endParaRPr lang="pl-PL" sz="2000" b="1" dirty="0"/>
          </a:p>
        </p:txBody>
      </p:sp>
      <p:pic>
        <p:nvPicPr>
          <p:cNvPr id="6146" name="Picture 2" descr="C:\Users\jkasprzycki\Downloads\andori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340768"/>
            <a:ext cx="8244408" cy="52869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11"/>
          <p:cNvGrpSpPr/>
          <p:nvPr/>
        </p:nvGrpSpPr>
        <p:grpSpPr>
          <a:xfrm>
            <a:off x="611560" y="260648"/>
            <a:ext cx="1872208" cy="646331"/>
            <a:chOff x="755576" y="1052736"/>
            <a:chExt cx="1872208" cy="646331"/>
          </a:xfrm>
        </p:grpSpPr>
        <p:sp>
          <p:nvSpPr>
            <p:cNvPr id="7" name="Prostokąt 6"/>
            <p:cNvSpPr/>
            <p:nvPr/>
          </p:nvSpPr>
          <p:spPr>
            <a:xfrm>
              <a:off x="755576" y="1052736"/>
              <a:ext cx="1872208" cy="43204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8" name="pole tekstowe 7"/>
            <p:cNvSpPr txBox="1"/>
            <p:nvPr/>
          </p:nvSpPr>
          <p:spPr>
            <a:xfrm>
              <a:off x="755576" y="1052736"/>
              <a:ext cx="187220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b="1" dirty="0" smtClean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RAPORTY</a:t>
              </a:r>
            </a:p>
            <a:p>
              <a:pPr algn="ctr"/>
              <a:endParaRPr lang="pl-PL" dirty="0">
                <a:solidFill>
                  <a:schemeClr val="bg1"/>
                </a:solidFill>
              </a:endParaRPr>
            </a:p>
          </p:txBody>
        </p:sp>
      </p:grpSp>
      <p:sp>
        <p:nvSpPr>
          <p:cNvPr id="9" name="pole tekstowe 8"/>
          <p:cNvSpPr txBox="1"/>
          <p:nvPr/>
        </p:nvSpPr>
        <p:spPr>
          <a:xfrm>
            <a:off x="539552" y="836712"/>
            <a:ext cx="79928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spc="300" dirty="0" smtClean="0"/>
              <a:t>WIZUALIZACJA DANYCH W POSTACI ZESTAWIEŃ TABELARYCZNYCH I/LUB GRAFICZNYCH</a:t>
            </a:r>
            <a:endParaRPr lang="pl-PL" sz="2000" b="1" spc="300" dirty="0"/>
          </a:p>
        </p:txBody>
      </p:sp>
      <p:pic>
        <p:nvPicPr>
          <p:cNvPr id="1026" name="Picture 2" descr="C:\Users\jkasprzycki\Documents\Numeron\Marketing\Prezentacje\Screeny E4\Warianty 1.2.png"/>
          <p:cNvPicPr>
            <a:picLocks noChangeAspect="1" noChangeArrowheads="1"/>
          </p:cNvPicPr>
          <p:nvPr/>
        </p:nvPicPr>
        <p:blipFill>
          <a:blip r:embed="rId2" cstate="print"/>
          <a:srcRect r="30480" b="36712"/>
          <a:stretch>
            <a:fillRect/>
          </a:stretch>
        </p:blipFill>
        <p:spPr bwMode="auto">
          <a:xfrm>
            <a:off x="539552" y="1700808"/>
            <a:ext cx="7495205" cy="4824536"/>
          </a:xfrm>
          <a:prstGeom prst="rect">
            <a:avLst/>
          </a:prstGeom>
          <a:noFill/>
        </p:spPr>
      </p:pic>
      <p:pic>
        <p:nvPicPr>
          <p:cNvPr id="10" name="Picture 2" descr="C:\Users\jkasprzycki\Documents\Numeron\Marketing\Prezentacje\Screeny E4\Warianty 1.2.png"/>
          <p:cNvPicPr>
            <a:picLocks noChangeAspect="1" noChangeArrowheads="1"/>
          </p:cNvPicPr>
          <p:nvPr/>
        </p:nvPicPr>
        <p:blipFill>
          <a:blip r:embed="rId2" cstate="print"/>
          <a:srcRect r="30480" b="36712"/>
          <a:stretch>
            <a:fillRect/>
          </a:stretch>
        </p:blipFill>
        <p:spPr bwMode="auto">
          <a:xfrm>
            <a:off x="107504" y="116632"/>
            <a:ext cx="8892480" cy="64807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708920"/>
            <a:ext cx="4666299" cy="4040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Symbol zastępczy zawartości 5" descr="logo_numeron czcionki_300DPI.png"/>
          <p:cNvPicPr>
            <a:picLocks noGrp="1" noChangeAspect="1"/>
          </p:cNvPicPr>
          <p:nvPr>
            <p:ph idx="4294967295"/>
          </p:nvPr>
        </p:nvPicPr>
        <p:blipFill>
          <a:blip r:embed="rId3" cstate="print"/>
          <a:stretch>
            <a:fillRect/>
          </a:stretch>
        </p:blipFill>
        <p:spPr>
          <a:xfrm>
            <a:off x="4932040" y="260648"/>
            <a:ext cx="3706812" cy="1087437"/>
          </a:xfrm>
        </p:spPr>
      </p:pic>
      <p:grpSp>
        <p:nvGrpSpPr>
          <p:cNvPr id="2" name="Grupa 11"/>
          <p:cNvGrpSpPr/>
          <p:nvPr/>
        </p:nvGrpSpPr>
        <p:grpSpPr>
          <a:xfrm>
            <a:off x="683568" y="1052736"/>
            <a:ext cx="2304256" cy="646331"/>
            <a:chOff x="755576" y="1052736"/>
            <a:chExt cx="1872208" cy="646331"/>
          </a:xfrm>
        </p:grpSpPr>
        <p:sp>
          <p:nvSpPr>
            <p:cNvPr id="7" name="Prostokąt 6"/>
            <p:cNvSpPr/>
            <p:nvPr/>
          </p:nvSpPr>
          <p:spPr>
            <a:xfrm>
              <a:off x="755576" y="1052736"/>
              <a:ext cx="1872208" cy="43204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8" name="pole tekstowe 7"/>
            <p:cNvSpPr txBox="1"/>
            <p:nvPr/>
          </p:nvSpPr>
          <p:spPr>
            <a:xfrm>
              <a:off x="755576" y="1052736"/>
              <a:ext cx="187220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b="1" dirty="0" smtClean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KIM JESTEŚMY?</a:t>
              </a:r>
              <a:endParaRPr lang="pl-PL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endParaRPr>
            </a:p>
            <a:p>
              <a:pPr algn="ctr"/>
              <a:endParaRPr lang="pl-PL" dirty="0">
                <a:solidFill>
                  <a:schemeClr val="bg1"/>
                </a:solidFill>
              </a:endParaRPr>
            </a:p>
          </p:txBody>
        </p:sp>
      </p:grpSp>
      <p:sp>
        <p:nvSpPr>
          <p:cNvPr id="11" name="pole tekstowe 10"/>
          <p:cNvSpPr txBox="1"/>
          <p:nvPr/>
        </p:nvSpPr>
        <p:spPr>
          <a:xfrm>
            <a:off x="611560" y="1700808"/>
            <a:ext cx="7416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spc="300" dirty="0" smtClean="0">
                <a:latin typeface="Calibri" pitchFamily="34" charset="0"/>
                <a:cs typeface="Calibri" pitchFamily="34" charset="0"/>
              </a:rPr>
              <a:t>PRACOWNIA  INFORMATYKI  NUMERON</a:t>
            </a:r>
            <a:endParaRPr lang="pl-PL" b="1" spc="3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611560" y="2132856"/>
            <a:ext cx="77768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="1" spc="300" dirty="0" smtClean="0">
                <a:latin typeface="Calibri" pitchFamily="34" charset="0"/>
                <a:cs typeface="Calibri" pitchFamily="34" charset="0"/>
              </a:rPr>
              <a:t>ZARZĄDZANIE ZUŻYCIEM MEDIÓW ENERGETYCZNYCH</a:t>
            </a:r>
            <a:endParaRPr lang="pl-PL" sz="1200" b="1" spc="3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" name="pole tekstowe 13"/>
          <p:cNvSpPr txBox="1"/>
          <p:nvPr/>
        </p:nvSpPr>
        <p:spPr>
          <a:xfrm>
            <a:off x="4499992" y="2609916"/>
            <a:ext cx="4320480" cy="397031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pl-PL" dirty="0" smtClean="0"/>
              <a:t> Istniejemy w branży od ponad 20 lat</a:t>
            </a:r>
            <a:br>
              <a:rPr lang="pl-PL" dirty="0" smtClean="0"/>
            </a:br>
            <a:endParaRPr lang="pl-PL" dirty="0" smtClean="0"/>
          </a:p>
          <a:p>
            <a:pPr>
              <a:buFont typeface="Arial" pitchFamily="34" charset="0"/>
              <a:buChar char="•"/>
            </a:pPr>
            <a:r>
              <a:rPr lang="pl-PL" dirty="0" smtClean="0"/>
              <a:t> Specjalizujemy się w projektowaniu oraz wdrażaniu nowoczesnych systemów informatycznych dla energetyki zawodowej</a:t>
            </a:r>
            <a:br>
              <a:rPr lang="pl-PL" dirty="0" smtClean="0"/>
            </a:br>
            <a:endParaRPr lang="pl-PL" dirty="0" smtClean="0"/>
          </a:p>
          <a:p>
            <a:pPr>
              <a:buFont typeface="Arial" pitchFamily="34" charset="0"/>
              <a:buChar char="•"/>
            </a:pPr>
            <a:r>
              <a:rPr lang="pl-PL" dirty="0" smtClean="0"/>
              <a:t> Tworzymy i integrujemy dedykowane systemy rozliczania mediów energetycznych</a:t>
            </a:r>
            <a:br>
              <a:rPr lang="pl-PL" dirty="0" smtClean="0"/>
            </a:br>
            <a:endParaRPr lang="pl-PL" dirty="0" smtClean="0"/>
          </a:p>
          <a:p>
            <a:pPr>
              <a:buFont typeface="Arial" pitchFamily="34" charset="0"/>
              <a:buChar char="•"/>
            </a:pPr>
            <a:r>
              <a:rPr lang="pl-PL" dirty="0"/>
              <a:t> </a:t>
            </a:r>
            <a:r>
              <a:rPr lang="pl-PL" dirty="0" smtClean="0"/>
              <a:t>Obsługujemy ponad 700 odbiorców różnej wielkości, zlokalizowanych na terenie całego kraju, działających w rozmaitych branżach</a:t>
            </a:r>
            <a:br>
              <a:rPr lang="pl-PL" dirty="0" smtClean="0"/>
            </a:br>
            <a:endParaRPr lang="pl-PL" dirty="0" smtClean="0"/>
          </a:p>
          <a:p>
            <a:pPr>
              <a:buFont typeface="Arial" pitchFamily="34" charset="0"/>
              <a:buChar char="•"/>
            </a:pPr>
            <a:r>
              <a:rPr lang="pl-PL" dirty="0"/>
              <a:t> </a:t>
            </a:r>
            <a:r>
              <a:rPr lang="pl-PL" dirty="0" smtClean="0"/>
              <a:t>Reprezentujemy polską myśl techniczną</a:t>
            </a: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11"/>
          <p:cNvGrpSpPr/>
          <p:nvPr/>
        </p:nvGrpSpPr>
        <p:grpSpPr>
          <a:xfrm>
            <a:off x="611560" y="260648"/>
            <a:ext cx="1872208" cy="646331"/>
            <a:chOff x="755576" y="1052736"/>
            <a:chExt cx="1872208" cy="646331"/>
          </a:xfrm>
        </p:grpSpPr>
        <p:sp>
          <p:nvSpPr>
            <p:cNvPr id="7" name="Prostokąt 6"/>
            <p:cNvSpPr/>
            <p:nvPr/>
          </p:nvSpPr>
          <p:spPr>
            <a:xfrm>
              <a:off x="755576" y="1052736"/>
              <a:ext cx="1872208" cy="43204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8" name="pole tekstowe 7"/>
            <p:cNvSpPr txBox="1"/>
            <p:nvPr/>
          </p:nvSpPr>
          <p:spPr>
            <a:xfrm>
              <a:off x="755576" y="1052736"/>
              <a:ext cx="187220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b="1" dirty="0" smtClean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WIZUALIZACJA</a:t>
              </a:r>
            </a:p>
            <a:p>
              <a:pPr algn="ctr"/>
              <a:endParaRPr lang="pl-PL" dirty="0">
                <a:solidFill>
                  <a:schemeClr val="bg1"/>
                </a:solidFill>
              </a:endParaRPr>
            </a:p>
          </p:txBody>
        </p:sp>
      </p:grpSp>
      <p:sp>
        <p:nvSpPr>
          <p:cNvPr id="9" name="pole tekstowe 8"/>
          <p:cNvSpPr txBox="1"/>
          <p:nvPr/>
        </p:nvSpPr>
        <p:spPr>
          <a:xfrm>
            <a:off x="539552" y="836712"/>
            <a:ext cx="74888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 smtClean="0"/>
              <a:t>PREZENTACJA DANYCH ONLINE – STRAŻNIK MOCY</a:t>
            </a:r>
            <a:endParaRPr lang="pl-PL" sz="2000" b="1" dirty="0"/>
          </a:p>
        </p:txBody>
      </p:sp>
      <p:pic>
        <p:nvPicPr>
          <p:cNvPr id="1027" name="Picture 3" descr="\\nasnumeron\WWW\Energia4\energia4_online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1988840"/>
            <a:ext cx="5236419" cy="4636828"/>
          </a:xfrm>
          <a:prstGeom prst="rect">
            <a:avLst/>
          </a:prstGeom>
          <a:noFill/>
        </p:spPr>
      </p:pic>
      <p:pic>
        <p:nvPicPr>
          <p:cNvPr id="1026" name="Picture 2" descr="\\nasnumeron\WWW\Energia4\energia4_online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62905"/>
            <a:ext cx="7560840" cy="669509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11"/>
          <p:cNvGrpSpPr/>
          <p:nvPr/>
        </p:nvGrpSpPr>
        <p:grpSpPr>
          <a:xfrm>
            <a:off x="611560" y="260648"/>
            <a:ext cx="1872208" cy="646331"/>
            <a:chOff x="755576" y="1052736"/>
            <a:chExt cx="1872208" cy="646331"/>
          </a:xfrm>
        </p:grpSpPr>
        <p:sp>
          <p:nvSpPr>
            <p:cNvPr id="7" name="Prostokąt 6"/>
            <p:cNvSpPr/>
            <p:nvPr/>
          </p:nvSpPr>
          <p:spPr>
            <a:xfrm>
              <a:off x="755576" y="1052736"/>
              <a:ext cx="1872208" cy="43204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8" name="pole tekstowe 7"/>
            <p:cNvSpPr txBox="1"/>
            <p:nvPr/>
          </p:nvSpPr>
          <p:spPr>
            <a:xfrm>
              <a:off x="755576" y="1052736"/>
              <a:ext cx="187220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b="1" dirty="0" smtClean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WIZUALIZACJA</a:t>
              </a:r>
            </a:p>
            <a:p>
              <a:pPr algn="ctr"/>
              <a:endParaRPr lang="pl-PL" dirty="0">
                <a:solidFill>
                  <a:schemeClr val="bg1"/>
                </a:solidFill>
              </a:endParaRPr>
            </a:p>
          </p:txBody>
        </p:sp>
      </p:grpSp>
      <p:sp>
        <p:nvSpPr>
          <p:cNvPr id="9" name="pole tekstowe 8"/>
          <p:cNvSpPr txBox="1"/>
          <p:nvPr/>
        </p:nvSpPr>
        <p:spPr>
          <a:xfrm>
            <a:off x="539552" y="836712"/>
            <a:ext cx="74888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 smtClean="0"/>
              <a:t>PREZENTACJA DANYCH ONLINE – STRAŻNIK MOCY</a:t>
            </a:r>
            <a:endParaRPr lang="pl-PL" sz="2000" b="1" dirty="0"/>
          </a:p>
        </p:txBody>
      </p:sp>
      <p:pic>
        <p:nvPicPr>
          <p:cNvPr id="2051" name="Picture 3" descr="\\nasnumeron\WWW\Energia4\energia4_online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1279204"/>
            <a:ext cx="6300192" cy="5578796"/>
          </a:xfrm>
          <a:prstGeom prst="rect">
            <a:avLst/>
          </a:prstGeom>
          <a:noFill/>
        </p:spPr>
      </p:pic>
      <p:pic>
        <p:nvPicPr>
          <p:cNvPr id="2050" name="Picture 2" descr="\\nasnumeron\WWW\Energia4\energia4_online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0"/>
            <a:ext cx="7776864" cy="6886384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11"/>
          <p:cNvGrpSpPr/>
          <p:nvPr/>
        </p:nvGrpSpPr>
        <p:grpSpPr>
          <a:xfrm>
            <a:off x="611560" y="260648"/>
            <a:ext cx="2664296" cy="646331"/>
            <a:chOff x="755576" y="1052736"/>
            <a:chExt cx="1872208" cy="646331"/>
          </a:xfrm>
        </p:grpSpPr>
        <p:sp>
          <p:nvSpPr>
            <p:cNvPr id="7" name="Prostokąt 6"/>
            <p:cNvSpPr/>
            <p:nvPr/>
          </p:nvSpPr>
          <p:spPr>
            <a:xfrm>
              <a:off x="755576" y="1052736"/>
              <a:ext cx="1872208" cy="43204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8" name="pole tekstowe 7"/>
            <p:cNvSpPr txBox="1"/>
            <p:nvPr/>
          </p:nvSpPr>
          <p:spPr>
            <a:xfrm>
              <a:off x="755576" y="1052736"/>
              <a:ext cx="187220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b="1" spc="300" dirty="0" smtClean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OFERTA NUMERON</a:t>
              </a:r>
            </a:p>
            <a:p>
              <a:pPr algn="ctr"/>
              <a:endParaRPr lang="pl-PL" dirty="0">
                <a:solidFill>
                  <a:schemeClr val="bg1"/>
                </a:solidFill>
              </a:endParaRPr>
            </a:p>
          </p:txBody>
        </p:sp>
      </p:grpSp>
      <p:sp>
        <p:nvSpPr>
          <p:cNvPr id="9" name="pole tekstowe 8"/>
          <p:cNvSpPr txBox="1"/>
          <p:nvPr/>
        </p:nvSpPr>
        <p:spPr>
          <a:xfrm>
            <a:off x="539552" y="836712"/>
            <a:ext cx="32403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 smtClean="0"/>
              <a:t>KOMPLETNA I UNIWERSALNA</a:t>
            </a:r>
            <a:endParaRPr lang="pl-PL" sz="2800" b="1" dirty="0"/>
          </a:p>
        </p:txBody>
      </p:sp>
      <p:sp>
        <p:nvSpPr>
          <p:cNvPr id="12" name="pole tekstowe 11"/>
          <p:cNvSpPr txBox="1"/>
          <p:nvPr/>
        </p:nvSpPr>
        <p:spPr>
          <a:xfrm>
            <a:off x="539552" y="2492896"/>
            <a:ext cx="295232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/>
              <a:t>MEDIA</a:t>
            </a:r>
            <a:br>
              <a:rPr lang="pl-PL" b="1" dirty="0" smtClean="0"/>
            </a:br>
            <a:r>
              <a:rPr lang="pl-PL" b="1" dirty="0" smtClean="0"/>
              <a:t>PRODUKCYJNE:</a:t>
            </a:r>
          </a:p>
          <a:p>
            <a:endParaRPr lang="pl-PL" dirty="0" smtClean="0"/>
          </a:p>
          <a:p>
            <a:r>
              <a:rPr lang="pl-PL" dirty="0" smtClean="0"/>
              <a:t>WODA</a:t>
            </a:r>
          </a:p>
          <a:p>
            <a:endParaRPr lang="pl-PL" dirty="0" smtClean="0"/>
          </a:p>
          <a:p>
            <a:r>
              <a:rPr lang="pl-PL" dirty="0" smtClean="0"/>
              <a:t>ENERGIA</a:t>
            </a:r>
            <a:br>
              <a:rPr lang="pl-PL" dirty="0" smtClean="0"/>
            </a:br>
            <a:r>
              <a:rPr lang="pl-PL" dirty="0" smtClean="0"/>
              <a:t>ELEKTRYCZNA</a:t>
            </a:r>
          </a:p>
          <a:p>
            <a:endParaRPr lang="pl-PL" dirty="0" smtClean="0"/>
          </a:p>
          <a:p>
            <a:r>
              <a:rPr lang="pl-PL" dirty="0" smtClean="0"/>
              <a:t>PARA WODNA</a:t>
            </a:r>
          </a:p>
          <a:p>
            <a:endParaRPr lang="pl-PL" dirty="0" smtClean="0"/>
          </a:p>
          <a:p>
            <a:r>
              <a:rPr lang="pl-PL" dirty="0" smtClean="0"/>
              <a:t>GAZ ZIEMNY</a:t>
            </a:r>
          </a:p>
          <a:p>
            <a:endParaRPr lang="pl-PL" dirty="0" smtClean="0"/>
          </a:p>
          <a:p>
            <a:r>
              <a:rPr lang="pl-PL" dirty="0" smtClean="0"/>
              <a:t>SPRĘŻONE</a:t>
            </a:r>
            <a:br>
              <a:rPr lang="pl-PL" dirty="0" smtClean="0"/>
            </a:br>
            <a:r>
              <a:rPr lang="pl-PL" dirty="0" smtClean="0"/>
              <a:t>POWIETRZE</a:t>
            </a:r>
            <a:endParaRPr lang="pl-PL" dirty="0"/>
          </a:p>
        </p:txBody>
      </p:sp>
      <p:sp>
        <p:nvSpPr>
          <p:cNvPr id="13" name="pole tekstowe 12"/>
          <p:cNvSpPr txBox="1"/>
          <p:nvPr/>
        </p:nvSpPr>
        <p:spPr>
          <a:xfrm>
            <a:off x="3923928" y="2420888"/>
            <a:ext cx="4968552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pl-PL" dirty="0" smtClean="0"/>
              <a:t> Bilansowanie zużycia mediów, detekcja strat. </a:t>
            </a:r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pl-PL" dirty="0" smtClean="0"/>
              <a:t> Precyzyjne ustalanie kosztów poszczególnych jednostek, wydziałów lub gniazd produkcyjnych. </a:t>
            </a:r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pl-PL" dirty="0" smtClean="0"/>
              <a:t> Symulacje mające na celu wybór optymalnej taryfy oraz mocy zamówionej. </a:t>
            </a:r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pl-PL" dirty="0" smtClean="0"/>
              <a:t> Sprawdzenie poprawności faktur otrzymywanych od operatorów OSD</a:t>
            </a:r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pl-PL" dirty="0" smtClean="0"/>
              <a:t> Analiza profilu mocy na poszczególnych punktach, jednostkach, wydziałach lub gniazdach produkcyjnych.</a:t>
            </a:r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pl-PL" dirty="0" smtClean="0"/>
              <a:t> Reagowanie na sytuacje awaryjne w czasie rzeczywistym - monitorowanie mocy i tangensa ɸ</a:t>
            </a:r>
            <a:endParaRPr lang="pl-PL" dirty="0"/>
          </a:p>
        </p:txBody>
      </p:sp>
      <p:pic>
        <p:nvPicPr>
          <p:cNvPr id="2050" name="Picture 2" descr="\\nasnumeron\WWW\234725-energy-and-power\234725-energy-and-power\png\water-drop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3140968"/>
            <a:ext cx="696467" cy="696467"/>
          </a:xfrm>
          <a:prstGeom prst="rect">
            <a:avLst/>
          </a:prstGeom>
          <a:noFill/>
        </p:spPr>
      </p:pic>
      <p:pic>
        <p:nvPicPr>
          <p:cNvPr id="1026" name="Picture 2" descr="\\nasnumeron\WWW\234725-energy-and-power\234725-energy-and-power\png\electricity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71800" y="3861048"/>
            <a:ext cx="728539" cy="728539"/>
          </a:xfrm>
          <a:prstGeom prst="rect">
            <a:avLst/>
          </a:prstGeom>
          <a:noFill/>
        </p:spPr>
      </p:pic>
      <p:pic>
        <p:nvPicPr>
          <p:cNvPr id="1027" name="Picture 3" descr="\\nasnumeron\WWW\234725-energy-and-power\234725-energy-and-power\png\gas-pipe-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43808" y="5157192"/>
            <a:ext cx="691902" cy="691902"/>
          </a:xfrm>
          <a:prstGeom prst="rect">
            <a:avLst/>
          </a:prstGeom>
          <a:noFill/>
        </p:spPr>
      </p:pic>
      <p:pic>
        <p:nvPicPr>
          <p:cNvPr id="1028" name="Picture 4" descr="\\nasnumeron\WWW\234725-energy-and-power\234725-energy-and-power\png\eolic-energy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95736" y="5733256"/>
            <a:ext cx="677367" cy="677367"/>
          </a:xfrm>
          <a:prstGeom prst="rect">
            <a:avLst/>
          </a:prstGeom>
          <a:noFill/>
        </p:spPr>
      </p:pic>
      <p:pic>
        <p:nvPicPr>
          <p:cNvPr id="1029" name="Picture 5" descr="\\nasnumeron\WWW\234725-energy-and-power\234725-energy-and-power\png\explosion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23728" y="4509120"/>
            <a:ext cx="749375" cy="749375"/>
          </a:xfrm>
          <a:prstGeom prst="rect">
            <a:avLst/>
          </a:prstGeom>
          <a:noFill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067944" y="188640"/>
            <a:ext cx="4381500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11"/>
          <p:cNvGrpSpPr/>
          <p:nvPr/>
        </p:nvGrpSpPr>
        <p:grpSpPr>
          <a:xfrm>
            <a:off x="611560" y="260648"/>
            <a:ext cx="5904656" cy="923330"/>
            <a:chOff x="755576" y="1052736"/>
            <a:chExt cx="1872208" cy="923330"/>
          </a:xfrm>
        </p:grpSpPr>
        <p:sp>
          <p:nvSpPr>
            <p:cNvPr id="7" name="Prostokąt 6"/>
            <p:cNvSpPr/>
            <p:nvPr/>
          </p:nvSpPr>
          <p:spPr>
            <a:xfrm>
              <a:off x="755576" y="1052736"/>
              <a:ext cx="1872208" cy="43204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8" name="pole tekstowe 7"/>
            <p:cNvSpPr txBox="1"/>
            <p:nvPr/>
          </p:nvSpPr>
          <p:spPr>
            <a:xfrm>
              <a:off x="755576" y="1052736"/>
              <a:ext cx="187220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b="1" spc="300" dirty="0" err="1" smtClean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iENERGIA</a:t>
              </a:r>
              <a:r>
                <a:rPr lang="pl-PL" b="1" spc="300" dirty="0" smtClean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® SYSTEM – ELEMENTY SKŁADOWE</a:t>
              </a:r>
            </a:p>
            <a:p>
              <a:pPr algn="ctr"/>
              <a:endParaRPr lang="pl-PL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9" name="Grupa 18"/>
          <p:cNvGrpSpPr/>
          <p:nvPr/>
        </p:nvGrpSpPr>
        <p:grpSpPr>
          <a:xfrm>
            <a:off x="899592" y="1052736"/>
            <a:ext cx="7178610" cy="1802269"/>
            <a:chOff x="683568" y="1628800"/>
            <a:chExt cx="7178610" cy="1802269"/>
          </a:xfrm>
        </p:grpSpPr>
        <p:pic>
          <p:nvPicPr>
            <p:cNvPr id="14" name="Picture 5" descr="przystawka_z_antenka.png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83568" y="1628800"/>
              <a:ext cx="1571181" cy="15711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" name="Picture 6" descr="chmurka.png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491880" y="2060848"/>
              <a:ext cx="1163638" cy="10715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Picture 1" descr="komputerek.png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868144" y="1844824"/>
              <a:ext cx="1994034" cy="15862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" name="Strzałka w lewo i prawo 16"/>
            <p:cNvSpPr/>
            <p:nvPr/>
          </p:nvSpPr>
          <p:spPr>
            <a:xfrm>
              <a:off x="2267744" y="2348880"/>
              <a:ext cx="1152128" cy="576064"/>
            </a:xfrm>
            <a:prstGeom prst="left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8" name="Strzałka w lewo i prawo 17"/>
            <p:cNvSpPr/>
            <p:nvPr/>
          </p:nvSpPr>
          <p:spPr>
            <a:xfrm>
              <a:off x="4644008" y="2348880"/>
              <a:ext cx="1152128" cy="576064"/>
            </a:xfrm>
            <a:prstGeom prst="left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20" name="pole tekstowe 19"/>
          <p:cNvSpPr txBox="1"/>
          <p:nvPr/>
        </p:nvSpPr>
        <p:spPr>
          <a:xfrm>
            <a:off x="857224" y="3857628"/>
            <a:ext cx="2319866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b="1" dirty="0" smtClean="0">
                <a:latin typeface="+mn-lt"/>
              </a:rPr>
              <a:t>Moduły Transmisyjne:</a:t>
            </a:r>
          </a:p>
          <a:p>
            <a:endParaRPr lang="pl-PL" sz="1600" b="1" dirty="0" smtClean="0">
              <a:latin typeface="+mn-lt"/>
            </a:endParaRPr>
          </a:p>
          <a:p>
            <a:pPr>
              <a:buFont typeface="Wingdings" pitchFamily="2" charset="2"/>
              <a:buChar char="q"/>
            </a:pPr>
            <a:r>
              <a:rPr lang="pl-PL" sz="1600" dirty="0" smtClean="0">
                <a:latin typeface="+mn-lt"/>
              </a:rPr>
              <a:t> proBox2 ®</a:t>
            </a:r>
          </a:p>
          <a:p>
            <a:pPr>
              <a:buFont typeface="Wingdings" pitchFamily="2" charset="2"/>
              <a:buChar char="q"/>
            </a:pPr>
            <a:r>
              <a:rPr lang="pl-PL" sz="1600" dirty="0" smtClean="0">
                <a:latin typeface="+mn-lt"/>
              </a:rPr>
              <a:t> N20XX</a:t>
            </a:r>
          </a:p>
          <a:p>
            <a:pPr>
              <a:buFont typeface="Wingdings" pitchFamily="2" charset="2"/>
              <a:buChar char="q"/>
            </a:pPr>
            <a:r>
              <a:rPr lang="pl-PL" sz="1600" dirty="0" smtClean="0">
                <a:latin typeface="+mn-lt"/>
              </a:rPr>
              <a:t> N1004</a:t>
            </a:r>
          </a:p>
          <a:p>
            <a:pPr>
              <a:buFont typeface="Wingdings" pitchFamily="2" charset="2"/>
              <a:buChar char="q"/>
            </a:pPr>
            <a:r>
              <a:rPr lang="pl-PL" sz="1600" dirty="0" smtClean="0">
                <a:latin typeface="+mn-lt"/>
              </a:rPr>
              <a:t> </a:t>
            </a:r>
            <a:r>
              <a:rPr lang="pl-PL" sz="1600" dirty="0" err="1" smtClean="0">
                <a:latin typeface="+mn-lt"/>
              </a:rPr>
              <a:t>smartBox</a:t>
            </a:r>
            <a:r>
              <a:rPr lang="pl-PL" sz="1600" dirty="0" smtClean="0"/>
              <a:t> ®</a:t>
            </a:r>
          </a:p>
          <a:p>
            <a:pPr>
              <a:buFont typeface="Wingdings" pitchFamily="2" charset="2"/>
              <a:buChar char="q"/>
            </a:pPr>
            <a:r>
              <a:rPr lang="pl-PL" sz="1600" dirty="0" smtClean="0"/>
              <a:t> </a:t>
            </a:r>
            <a:r>
              <a:rPr lang="pl-PL" sz="1600" dirty="0" err="1" smtClean="0"/>
              <a:t>mReader</a:t>
            </a:r>
            <a:r>
              <a:rPr lang="pl-PL" sz="1600" baseline="30000" dirty="0" err="1" smtClean="0"/>
              <a:t>®</a:t>
            </a:r>
            <a:r>
              <a:rPr lang="pl-PL" sz="1600" dirty="0" err="1" smtClean="0"/>
              <a:t>Opto</a:t>
            </a:r>
            <a:endParaRPr lang="pl-PL" sz="1600" dirty="0" smtClean="0">
              <a:latin typeface="+mn-lt"/>
            </a:endParaRPr>
          </a:p>
          <a:p>
            <a:endParaRPr lang="pl-PL" dirty="0">
              <a:latin typeface="+mn-lt"/>
            </a:endParaRPr>
          </a:p>
        </p:txBody>
      </p:sp>
      <p:sp>
        <p:nvSpPr>
          <p:cNvPr id="21" name="pole tekstowe 20"/>
          <p:cNvSpPr txBox="1"/>
          <p:nvPr/>
        </p:nvSpPr>
        <p:spPr>
          <a:xfrm>
            <a:off x="5796136" y="3861048"/>
            <a:ext cx="2068708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600" b="1" dirty="0" smtClean="0">
                <a:latin typeface="+mn-lt"/>
              </a:rPr>
              <a:t>Oprogramowanie:</a:t>
            </a:r>
          </a:p>
          <a:p>
            <a:endParaRPr lang="pl-PL" sz="1600" b="1" dirty="0" smtClean="0">
              <a:latin typeface="+mn-lt"/>
            </a:endParaRPr>
          </a:p>
          <a:p>
            <a:pPr>
              <a:buFont typeface="Wingdings" pitchFamily="2" charset="2"/>
              <a:buChar char="q"/>
            </a:pPr>
            <a:r>
              <a:rPr lang="pl-PL" sz="1600" dirty="0" smtClean="0">
                <a:latin typeface="+mn-lt"/>
              </a:rPr>
              <a:t> Energia® 3</a:t>
            </a:r>
          </a:p>
          <a:p>
            <a:pPr>
              <a:buFont typeface="Wingdings" pitchFamily="2" charset="2"/>
              <a:buChar char="q"/>
            </a:pPr>
            <a:r>
              <a:rPr lang="pl-PL" sz="1600" dirty="0" smtClean="0">
                <a:latin typeface="+mn-lt"/>
              </a:rPr>
              <a:t> Energia® 4</a:t>
            </a:r>
          </a:p>
          <a:p>
            <a:pPr>
              <a:buFont typeface="Wingdings" pitchFamily="2" charset="2"/>
              <a:buChar char="q"/>
            </a:pPr>
            <a:r>
              <a:rPr lang="pl-PL" sz="1600" dirty="0" smtClean="0">
                <a:latin typeface="+mn-lt"/>
              </a:rPr>
              <a:t> Energia® 4 OSD</a:t>
            </a:r>
          </a:p>
          <a:p>
            <a:pPr>
              <a:buFont typeface="Wingdings" pitchFamily="2" charset="2"/>
              <a:buChar char="q"/>
            </a:pPr>
            <a:r>
              <a:rPr lang="pl-PL" sz="1600" dirty="0" smtClean="0">
                <a:latin typeface="+mn-lt"/>
              </a:rPr>
              <a:t> </a:t>
            </a:r>
            <a:r>
              <a:rPr lang="pl-PL" sz="1600" dirty="0" err="1" smtClean="0">
                <a:latin typeface="+mn-lt"/>
              </a:rPr>
              <a:t>mReader</a:t>
            </a:r>
            <a:r>
              <a:rPr lang="pl-PL" sz="1600" dirty="0" smtClean="0">
                <a:latin typeface="+mn-lt"/>
              </a:rPr>
              <a:t> 4</a:t>
            </a:r>
          </a:p>
          <a:p>
            <a:pPr>
              <a:buFont typeface="Wingdings" pitchFamily="2" charset="2"/>
              <a:buChar char="q"/>
            </a:pPr>
            <a:r>
              <a:rPr lang="pl-PL" sz="1600" dirty="0" smtClean="0">
                <a:latin typeface="+mn-lt"/>
              </a:rPr>
              <a:t> Moduł </a:t>
            </a:r>
            <a:r>
              <a:rPr lang="pl-PL" sz="1600" dirty="0" err="1" smtClean="0">
                <a:latin typeface="+mn-lt"/>
              </a:rPr>
              <a:t>grafikowania</a:t>
            </a:r>
            <a:endParaRPr lang="pl-PL" sz="1600" dirty="0" smtClean="0">
              <a:latin typeface="+mn-lt"/>
            </a:endParaRPr>
          </a:p>
        </p:txBody>
      </p:sp>
      <p:sp>
        <p:nvSpPr>
          <p:cNvPr id="22" name="pole tekstowe 21"/>
          <p:cNvSpPr txBox="1"/>
          <p:nvPr/>
        </p:nvSpPr>
        <p:spPr>
          <a:xfrm>
            <a:off x="3353712" y="3857628"/>
            <a:ext cx="194271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600" b="1" dirty="0" smtClean="0">
                <a:latin typeface="+mn-lt"/>
              </a:rPr>
              <a:t>Media Transmisyjne:</a:t>
            </a:r>
          </a:p>
          <a:p>
            <a:endParaRPr lang="pl-PL" sz="1600" b="1" dirty="0" smtClean="0">
              <a:latin typeface="+mn-lt"/>
            </a:endParaRPr>
          </a:p>
          <a:p>
            <a:pPr>
              <a:buFont typeface="Wingdings" pitchFamily="2" charset="2"/>
              <a:buChar char="q"/>
            </a:pPr>
            <a:r>
              <a:rPr lang="pl-PL" sz="1600" dirty="0" smtClean="0">
                <a:latin typeface="+mn-lt"/>
              </a:rPr>
              <a:t> LAN</a:t>
            </a:r>
          </a:p>
          <a:p>
            <a:pPr>
              <a:buFont typeface="Wingdings" pitchFamily="2" charset="2"/>
              <a:buChar char="q"/>
            </a:pPr>
            <a:r>
              <a:rPr lang="pl-PL" sz="1600" dirty="0" smtClean="0">
                <a:latin typeface="+mn-lt"/>
              </a:rPr>
              <a:t> GSM/GPRS</a:t>
            </a:r>
          </a:p>
        </p:txBody>
      </p:sp>
      <p:sp>
        <p:nvSpPr>
          <p:cNvPr id="23" name="pole tekstowe 22"/>
          <p:cNvSpPr txBox="1"/>
          <p:nvPr/>
        </p:nvSpPr>
        <p:spPr>
          <a:xfrm>
            <a:off x="899592" y="3140968"/>
            <a:ext cx="33123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 smtClean="0"/>
              <a:t>WARSTWA SPRZĘTOWA</a:t>
            </a:r>
            <a:endParaRPr lang="pl-PL" sz="2000" b="1" dirty="0"/>
          </a:p>
        </p:txBody>
      </p:sp>
      <p:sp>
        <p:nvSpPr>
          <p:cNvPr id="24" name="pole tekstowe 23"/>
          <p:cNvSpPr txBox="1"/>
          <p:nvPr/>
        </p:nvSpPr>
        <p:spPr>
          <a:xfrm>
            <a:off x="5508104" y="3140968"/>
            <a:ext cx="33843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 smtClean="0"/>
              <a:t>WARSTWA PROGRAMOWA</a:t>
            </a:r>
            <a:endParaRPr lang="pl-PL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11"/>
          <p:cNvGrpSpPr/>
          <p:nvPr/>
        </p:nvGrpSpPr>
        <p:grpSpPr>
          <a:xfrm>
            <a:off x="611560" y="260648"/>
            <a:ext cx="5904656" cy="646331"/>
            <a:chOff x="755576" y="1052736"/>
            <a:chExt cx="1872208" cy="646331"/>
          </a:xfrm>
        </p:grpSpPr>
        <p:sp>
          <p:nvSpPr>
            <p:cNvPr id="7" name="Prostokąt 6"/>
            <p:cNvSpPr/>
            <p:nvPr/>
          </p:nvSpPr>
          <p:spPr>
            <a:xfrm>
              <a:off x="755576" y="1052736"/>
              <a:ext cx="1872208" cy="43204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8" name="pole tekstowe 7"/>
            <p:cNvSpPr txBox="1"/>
            <p:nvPr/>
          </p:nvSpPr>
          <p:spPr>
            <a:xfrm>
              <a:off x="755576" y="1052736"/>
              <a:ext cx="187220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b="1" spc="300" dirty="0" err="1" smtClean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iENERGIA</a:t>
              </a:r>
              <a:r>
                <a:rPr lang="pl-PL" b="1" spc="300" dirty="0" smtClean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® SYSTEM – WARSTWA SPRZĘTOWA</a:t>
              </a:r>
            </a:p>
            <a:p>
              <a:pPr algn="ctr"/>
              <a:endParaRPr lang="pl-PL" dirty="0">
                <a:solidFill>
                  <a:schemeClr val="bg1"/>
                </a:solidFill>
              </a:endParaRPr>
            </a:p>
          </p:txBody>
        </p:sp>
      </p:grpSp>
      <p:pic>
        <p:nvPicPr>
          <p:cNvPr id="19" name="Picture 2" descr="C:\Users\jkasprzycki\Documents\Numeron\webrotate_test\smartbox\gif\smartbox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1412776"/>
            <a:ext cx="3552395" cy="2664296"/>
          </a:xfrm>
          <a:prstGeom prst="rect">
            <a:avLst/>
          </a:prstGeom>
          <a:noFill/>
        </p:spPr>
      </p:pic>
      <p:pic>
        <p:nvPicPr>
          <p:cNvPr id="25" name="Picture 3" descr="\\nasnumeron\WWW\foto360\NUMERON_produkty_packshots\GIFy_obrotowe\probox2eth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5856" y="1700808"/>
            <a:ext cx="2655168" cy="1991376"/>
          </a:xfrm>
          <a:prstGeom prst="rect">
            <a:avLst/>
          </a:prstGeom>
          <a:noFill/>
        </p:spPr>
      </p:pic>
      <p:pic>
        <p:nvPicPr>
          <p:cNvPr id="26" name="Picture 4" descr="\\nasnumeron\WWW\foto360\NUMERON_produkty_packshots\GIFy_obrotowe\probox2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8144" y="1628800"/>
            <a:ext cx="2983384" cy="2237538"/>
          </a:xfrm>
          <a:prstGeom prst="rect">
            <a:avLst/>
          </a:prstGeom>
          <a:noFill/>
        </p:spPr>
      </p:pic>
      <p:pic>
        <p:nvPicPr>
          <p:cNvPr id="27" name="Picture 6" descr="\\nasnumeron\WWW\foto360\NUMERON_produkty_packshots\GIFy_obrotowe\iK1248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55776" y="4077072"/>
            <a:ext cx="3078279" cy="2308709"/>
          </a:xfrm>
          <a:prstGeom prst="rect">
            <a:avLst/>
          </a:prstGeom>
          <a:noFill/>
        </p:spPr>
      </p:pic>
      <p:pic>
        <p:nvPicPr>
          <p:cNvPr id="28" name="Picture 7" descr="\\nasnumeron\WWW\foto360\NUMERON_produkty_packshots\GIFy_obrotowe\n2020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76056" y="3861048"/>
            <a:ext cx="3563566" cy="2672675"/>
          </a:xfrm>
          <a:prstGeom prst="rect">
            <a:avLst/>
          </a:prstGeom>
          <a:noFill/>
        </p:spPr>
      </p:pic>
      <p:pic>
        <p:nvPicPr>
          <p:cNvPr id="29" name="Picture 2" descr="\\nasnumeron\WWW\foto360\NUMERON_produkty_packshots\GIFy_obrotowe\opto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5536" y="4365104"/>
            <a:ext cx="2693723" cy="20202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11"/>
          <p:cNvGrpSpPr/>
          <p:nvPr/>
        </p:nvGrpSpPr>
        <p:grpSpPr>
          <a:xfrm>
            <a:off x="755576" y="1052736"/>
            <a:ext cx="3528392" cy="646331"/>
            <a:chOff x="755576" y="1052736"/>
            <a:chExt cx="1872208" cy="646331"/>
          </a:xfrm>
        </p:grpSpPr>
        <p:sp>
          <p:nvSpPr>
            <p:cNvPr id="7" name="Prostokąt 6"/>
            <p:cNvSpPr/>
            <p:nvPr/>
          </p:nvSpPr>
          <p:spPr>
            <a:xfrm>
              <a:off x="755576" y="1052736"/>
              <a:ext cx="1872208" cy="43204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8" name="pole tekstowe 7"/>
            <p:cNvSpPr txBox="1"/>
            <p:nvPr/>
          </p:nvSpPr>
          <p:spPr>
            <a:xfrm>
              <a:off x="755576" y="1052736"/>
              <a:ext cx="187220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b="1" dirty="0" smtClean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Częstochowa, 09.05.2017r.</a:t>
              </a:r>
              <a:endParaRPr lang="pl-PL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endParaRPr>
            </a:p>
            <a:p>
              <a:pPr algn="ctr"/>
              <a:endParaRPr lang="pl-PL" dirty="0">
                <a:solidFill>
                  <a:schemeClr val="bg1"/>
                </a:solidFill>
              </a:endParaRPr>
            </a:p>
          </p:txBody>
        </p:sp>
      </p:grpSp>
      <p:sp>
        <p:nvSpPr>
          <p:cNvPr id="11" name="pole tekstowe 10"/>
          <p:cNvSpPr txBox="1"/>
          <p:nvPr/>
        </p:nvSpPr>
        <p:spPr>
          <a:xfrm>
            <a:off x="683568" y="2060848"/>
            <a:ext cx="41764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>
                <a:latin typeface="Calibri" pitchFamily="34" charset="0"/>
                <a:cs typeface="Calibri" pitchFamily="34" charset="0"/>
              </a:rPr>
              <a:t>Zapraszam do WSPÓŁPRACY</a:t>
            </a:r>
            <a:endParaRPr lang="pl-PL" sz="24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" name="pole tekstowe 12"/>
          <p:cNvSpPr txBox="1"/>
          <p:nvPr/>
        </p:nvSpPr>
        <p:spPr>
          <a:xfrm>
            <a:off x="683568" y="2996952"/>
            <a:ext cx="63367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 smtClean="0">
                <a:latin typeface="Calibri" pitchFamily="34" charset="0"/>
                <a:cs typeface="Calibri" pitchFamily="34" charset="0"/>
              </a:rPr>
              <a:t>JAKUB KASPRZYCKI</a:t>
            </a:r>
          </a:p>
          <a:p>
            <a:r>
              <a:rPr lang="pl-PL" sz="2400" dirty="0" err="1" smtClean="0">
                <a:latin typeface="Calibri" pitchFamily="34" charset="0"/>
                <a:cs typeface="Calibri" pitchFamily="34" charset="0"/>
              </a:rPr>
              <a:t>jakub.kasprzycki@numeron.pl</a:t>
            </a:r>
            <a:endParaRPr lang="pl-PL" sz="24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pole tekstowe 9"/>
          <p:cNvSpPr txBox="1"/>
          <p:nvPr/>
        </p:nvSpPr>
        <p:spPr>
          <a:xfrm>
            <a:off x="683568" y="4077072"/>
            <a:ext cx="6336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err="1" smtClean="0"/>
              <a:t>www.numeron.pl</a:t>
            </a:r>
            <a:endParaRPr lang="pl-PL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4509120"/>
            <a:ext cx="7493000" cy="179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jkasprzycki\AppData\Local\Microsoft\Windows\INetCache\IE\R4PXIBQR\lightning-bolt-1203953_960_720[1]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620688" y="1988840"/>
            <a:ext cx="7187186" cy="4042792"/>
          </a:xfrm>
          <a:prstGeom prst="rect">
            <a:avLst/>
          </a:prstGeom>
          <a:noFill/>
        </p:spPr>
      </p:pic>
      <p:grpSp>
        <p:nvGrpSpPr>
          <p:cNvPr id="2" name="Grupa 11"/>
          <p:cNvGrpSpPr/>
          <p:nvPr/>
        </p:nvGrpSpPr>
        <p:grpSpPr>
          <a:xfrm>
            <a:off x="611560" y="260648"/>
            <a:ext cx="6336704" cy="646331"/>
            <a:chOff x="755576" y="1052736"/>
            <a:chExt cx="1872208" cy="646331"/>
          </a:xfrm>
        </p:grpSpPr>
        <p:sp>
          <p:nvSpPr>
            <p:cNvPr id="7" name="Prostokąt 6"/>
            <p:cNvSpPr/>
            <p:nvPr/>
          </p:nvSpPr>
          <p:spPr>
            <a:xfrm>
              <a:off x="755576" y="1052736"/>
              <a:ext cx="1872208" cy="43204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8" name="pole tekstowe 7"/>
            <p:cNvSpPr txBox="1"/>
            <p:nvPr/>
          </p:nvSpPr>
          <p:spPr>
            <a:xfrm>
              <a:off x="755576" y="1052736"/>
              <a:ext cx="187220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b="1" spc="300" dirty="0" smtClean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AUDYT ENERGETYCZNY PRZEDSIĘBIORSTWA</a:t>
              </a:r>
            </a:p>
            <a:p>
              <a:pPr algn="ctr"/>
              <a:endParaRPr lang="pl-PL" dirty="0">
                <a:solidFill>
                  <a:schemeClr val="bg1"/>
                </a:solidFill>
              </a:endParaRPr>
            </a:p>
          </p:txBody>
        </p:sp>
      </p:grpSp>
      <p:sp>
        <p:nvSpPr>
          <p:cNvPr id="9" name="pole tekstowe 8"/>
          <p:cNvSpPr txBox="1"/>
          <p:nvPr/>
        </p:nvSpPr>
        <p:spPr>
          <a:xfrm>
            <a:off x="539552" y="836712"/>
            <a:ext cx="79928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 smtClean="0"/>
              <a:t>- pierwszy krok ku poprawie efektywności energetycznej…</a:t>
            </a:r>
            <a:endParaRPr lang="pl-PL" sz="2000" b="1" dirty="0"/>
          </a:p>
        </p:txBody>
      </p:sp>
      <p:sp>
        <p:nvSpPr>
          <p:cNvPr id="11" name="pole tekstowe 10"/>
          <p:cNvSpPr txBox="1"/>
          <p:nvPr/>
        </p:nvSpPr>
        <p:spPr>
          <a:xfrm>
            <a:off x="3635896" y="2636912"/>
            <a:ext cx="5184576" cy="3262432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>
              <a:spcBef>
                <a:spcPts val="1800"/>
              </a:spcBef>
              <a:buFont typeface="Arial" pitchFamily="34" charset="0"/>
              <a:buChar char="•"/>
            </a:pPr>
            <a:r>
              <a:rPr lang="pl-PL" sz="1600" dirty="0" smtClean="0"/>
              <a:t> Ma na celu uzyskanie odpowiedniej wiedzy o profilu istniejącego zużycia energii, określenie, w jaki sposób i w jakiej ilości możliwe jest uzyskanie opłacalnej oszczędności energii, oraz poinformowanie o wynikach.</a:t>
            </a:r>
          </a:p>
          <a:p>
            <a:pPr>
              <a:spcBef>
                <a:spcPts val="1800"/>
              </a:spcBef>
              <a:buFont typeface="Arial" pitchFamily="34" charset="0"/>
              <a:buChar char="•"/>
            </a:pPr>
            <a:r>
              <a:rPr lang="pl-PL" sz="1600" dirty="0" smtClean="0"/>
              <a:t> Należy przeprowadzać na podstawie aktualnych, reprezentatywnych, mierzonych i możliwych do zidentyfikowania danych dotyczących zużycia energii oraz, w przypadku energii elektrycznej, zapotrzebowania na moc.</a:t>
            </a:r>
          </a:p>
          <a:p>
            <a:pPr>
              <a:spcBef>
                <a:spcPts val="1800"/>
              </a:spcBef>
              <a:buFont typeface="Arial" pitchFamily="34" charset="0"/>
              <a:buChar char="•"/>
            </a:pPr>
            <a:r>
              <a:rPr lang="pl-PL" sz="1600" dirty="0" smtClean="0"/>
              <a:t> Powinien zawierać szczegółowy przegląd zużycia energii w budynkach lub zespołach budynków, w instalacjach przemysłowych oraz w transporcie.</a:t>
            </a:r>
          </a:p>
        </p:txBody>
      </p:sp>
      <p:sp>
        <p:nvSpPr>
          <p:cNvPr id="12" name="pole tekstowe 11"/>
          <p:cNvSpPr txBox="1"/>
          <p:nvPr/>
        </p:nvSpPr>
        <p:spPr>
          <a:xfrm>
            <a:off x="3635896" y="1628800"/>
            <a:ext cx="51845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DEFINICJA: wg art. 37 Ustawy o efektywności energetycznej z 20 maja 2016r.</a:t>
            </a:r>
            <a:endParaRPr lang="pl-PL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jkasprzycki\AppData\Local\Microsoft\Windows\INetCache\IE\R4PXIBQR\lightning-bolt-1203953_960_720[1]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620688" y="1988840"/>
            <a:ext cx="7187186" cy="4042792"/>
          </a:xfrm>
          <a:prstGeom prst="rect">
            <a:avLst/>
          </a:prstGeom>
          <a:noFill/>
        </p:spPr>
      </p:pic>
      <p:grpSp>
        <p:nvGrpSpPr>
          <p:cNvPr id="2" name="Grupa 11"/>
          <p:cNvGrpSpPr/>
          <p:nvPr/>
        </p:nvGrpSpPr>
        <p:grpSpPr>
          <a:xfrm>
            <a:off x="611560" y="260648"/>
            <a:ext cx="6336704" cy="646331"/>
            <a:chOff x="755576" y="1052736"/>
            <a:chExt cx="1872208" cy="646331"/>
          </a:xfrm>
        </p:grpSpPr>
        <p:sp>
          <p:nvSpPr>
            <p:cNvPr id="7" name="Prostokąt 6"/>
            <p:cNvSpPr/>
            <p:nvPr/>
          </p:nvSpPr>
          <p:spPr>
            <a:xfrm>
              <a:off x="755576" y="1052736"/>
              <a:ext cx="1872208" cy="43204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8" name="pole tekstowe 7"/>
            <p:cNvSpPr txBox="1"/>
            <p:nvPr/>
          </p:nvSpPr>
          <p:spPr>
            <a:xfrm>
              <a:off x="755576" y="1052736"/>
              <a:ext cx="187220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b="1" spc="300" dirty="0" smtClean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AUDYT ENERGETYCZNY PRZEDSIĘBIORSTWA</a:t>
              </a:r>
            </a:p>
            <a:p>
              <a:pPr algn="ctr"/>
              <a:endParaRPr lang="pl-PL" dirty="0">
                <a:solidFill>
                  <a:schemeClr val="bg1"/>
                </a:solidFill>
              </a:endParaRPr>
            </a:p>
          </p:txBody>
        </p:sp>
      </p:grpSp>
      <p:sp>
        <p:nvSpPr>
          <p:cNvPr id="9" name="pole tekstowe 8"/>
          <p:cNvSpPr txBox="1"/>
          <p:nvPr/>
        </p:nvSpPr>
        <p:spPr>
          <a:xfrm>
            <a:off x="539552" y="836712"/>
            <a:ext cx="79928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 smtClean="0"/>
              <a:t>Audyt wstępny /zerowy</a:t>
            </a:r>
            <a:endParaRPr lang="pl-PL" sz="2000" b="1" dirty="0"/>
          </a:p>
        </p:txBody>
      </p:sp>
      <p:sp>
        <p:nvSpPr>
          <p:cNvPr id="11" name="pole tekstowe 10"/>
          <p:cNvSpPr txBox="1"/>
          <p:nvPr/>
        </p:nvSpPr>
        <p:spPr>
          <a:xfrm>
            <a:off x="3635896" y="2492896"/>
            <a:ext cx="5184576" cy="2046714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>
              <a:spcBef>
                <a:spcPts val="1800"/>
              </a:spcBef>
              <a:buFont typeface="Arial" pitchFamily="34" charset="0"/>
              <a:buChar char="•"/>
            </a:pPr>
            <a:r>
              <a:rPr lang="pl-PL" sz="1600" dirty="0" smtClean="0"/>
              <a:t>Audyt wstępny/zerowy czyli diagnoza stanu obecnego – w zasadzie obowiązkowy dla każdego typu dotacji </a:t>
            </a:r>
          </a:p>
          <a:p>
            <a:pPr>
              <a:spcBef>
                <a:spcPts val="1800"/>
              </a:spcBef>
              <a:buFont typeface="Arial" pitchFamily="34" charset="0"/>
              <a:buChar char="•"/>
            </a:pPr>
            <a:r>
              <a:rPr lang="pl-PL" sz="1600" dirty="0" smtClean="0"/>
              <a:t>Audyt zerowy powinien być wartościowy, oparty na jak najbardziej wartościowych danych (nie wszystkie informacje da się pozyskać z faktur) najczęściej pochodzących z </a:t>
            </a:r>
            <a:r>
              <a:rPr lang="pl-PL" sz="1600" dirty="0" err="1" smtClean="0"/>
              <a:t>opomiarowania</a:t>
            </a:r>
            <a:r>
              <a:rPr lang="pl-PL" sz="1600" dirty="0" smtClean="0"/>
              <a:t> odbiorników, np. w MPK (Miejsca Powstawania Kosztów)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11"/>
          <p:cNvGrpSpPr/>
          <p:nvPr/>
        </p:nvGrpSpPr>
        <p:grpSpPr>
          <a:xfrm>
            <a:off x="611560" y="620688"/>
            <a:ext cx="1872208" cy="646331"/>
            <a:chOff x="755576" y="1052736"/>
            <a:chExt cx="1872208" cy="646331"/>
          </a:xfrm>
        </p:grpSpPr>
        <p:sp>
          <p:nvSpPr>
            <p:cNvPr id="7" name="Prostokąt 6"/>
            <p:cNvSpPr/>
            <p:nvPr/>
          </p:nvSpPr>
          <p:spPr>
            <a:xfrm>
              <a:off x="755576" y="1052736"/>
              <a:ext cx="1872208" cy="43204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8" name="pole tekstowe 7"/>
            <p:cNvSpPr txBox="1"/>
            <p:nvPr/>
          </p:nvSpPr>
          <p:spPr>
            <a:xfrm>
              <a:off x="755576" y="1052736"/>
              <a:ext cx="187220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b="1" dirty="0" smtClean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ENERGIA</a:t>
              </a:r>
              <a:r>
                <a:rPr lang="pl-PL" b="1" baseline="30000" dirty="0" smtClean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®</a:t>
              </a:r>
              <a:r>
                <a:rPr lang="pl-PL" b="1" dirty="0" smtClean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4</a:t>
              </a:r>
              <a:endParaRPr lang="pl-PL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endParaRPr>
            </a:p>
            <a:p>
              <a:pPr algn="ctr"/>
              <a:endParaRPr lang="pl-PL" dirty="0">
                <a:solidFill>
                  <a:schemeClr val="bg1"/>
                </a:solidFill>
              </a:endParaRPr>
            </a:p>
          </p:txBody>
        </p:sp>
      </p:grpSp>
      <p:sp>
        <p:nvSpPr>
          <p:cNvPr id="9" name="pole tekstowe 8"/>
          <p:cNvSpPr txBox="1"/>
          <p:nvPr/>
        </p:nvSpPr>
        <p:spPr>
          <a:xfrm>
            <a:off x="539552" y="1268760"/>
            <a:ext cx="74888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5400" b="1" spc="300" dirty="0" smtClean="0"/>
              <a:t>ŹRÓDŁO WIEDZY</a:t>
            </a:r>
            <a:endParaRPr lang="pl-PL" sz="5400" b="1" spc="300" dirty="0"/>
          </a:p>
        </p:txBody>
      </p:sp>
      <p:sp>
        <p:nvSpPr>
          <p:cNvPr id="10" name="pole tekstowe 9"/>
          <p:cNvSpPr txBox="1"/>
          <p:nvPr/>
        </p:nvSpPr>
        <p:spPr>
          <a:xfrm>
            <a:off x="539552" y="2348880"/>
            <a:ext cx="29523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GROMADZI i ANALIZUJE dane o zużyciu mediów, </a:t>
            </a:r>
          </a:p>
          <a:p>
            <a:r>
              <a:rPr lang="pl-PL" dirty="0" smtClean="0"/>
              <a:t>i o czynnikach wpływających na ich zużycie.</a:t>
            </a:r>
            <a:endParaRPr lang="pl-PL" dirty="0"/>
          </a:p>
        </p:txBody>
      </p:sp>
      <p:pic>
        <p:nvPicPr>
          <p:cNvPr id="3074" name="Picture 2" descr="\\nasnumeron\WWW\Energia4\logo_e4_rozek_bez tla_OK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72200" y="1988840"/>
            <a:ext cx="1942728" cy="1942728"/>
          </a:xfrm>
          <a:prstGeom prst="rect">
            <a:avLst/>
          </a:prstGeom>
          <a:noFill/>
        </p:spPr>
      </p:pic>
      <p:sp>
        <p:nvSpPr>
          <p:cNvPr id="11" name="pole tekstowe 10"/>
          <p:cNvSpPr txBox="1"/>
          <p:nvPr/>
        </p:nvSpPr>
        <p:spPr>
          <a:xfrm>
            <a:off x="4788024" y="4509120"/>
            <a:ext cx="38164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Pozwala realizować te działania:</a:t>
            </a:r>
            <a:br>
              <a:rPr lang="pl-PL" dirty="0" smtClean="0"/>
            </a:br>
            <a:r>
              <a:rPr lang="pl-PL" dirty="0" smtClean="0"/>
              <a:t>SYSTEMATYCZNIE, KOMPLEKSOWO, zgodnie z przyjętym PLANEM.</a:t>
            </a:r>
            <a:endParaRPr lang="pl-PL" dirty="0"/>
          </a:p>
        </p:txBody>
      </p:sp>
      <p:pic>
        <p:nvPicPr>
          <p:cNvPr id="3076" name="Picture 4" descr="C:\Users\jkasprzycki\AppData\Local\Microsoft\Windows\INetCache\IE\R4PXIBQR\the-light-bulb-349400_640[1]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31640" y="3717032"/>
            <a:ext cx="2880320" cy="271830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780928"/>
            <a:ext cx="4553216" cy="3789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upa 11"/>
          <p:cNvGrpSpPr/>
          <p:nvPr/>
        </p:nvGrpSpPr>
        <p:grpSpPr>
          <a:xfrm>
            <a:off x="611560" y="620688"/>
            <a:ext cx="1872208" cy="646331"/>
            <a:chOff x="755576" y="1052736"/>
            <a:chExt cx="1872208" cy="646331"/>
          </a:xfrm>
        </p:grpSpPr>
        <p:sp>
          <p:nvSpPr>
            <p:cNvPr id="7" name="Prostokąt 6"/>
            <p:cNvSpPr/>
            <p:nvPr/>
          </p:nvSpPr>
          <p:spPr>
            <a:xfrm>
              <a:off x="755576" y="1052736"/>
              <a:ext cx="1872208" cy="43204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8" name="pole tekstowe 7"/>
            <p:cNvSpPr txBox="1"/>
            <p:nvPr/>
          </p:nvSpPr>
          <p:spPr>
            <a:xfrm>
              <a:off x="755576" y="1052736"/>
              <a:ext cx="187220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b="1" dirty="0" smtClean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SYSTEM</a:t>
              </a:r>
              <a:endParaRPr lang="pl-PL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endParaRPr>
            </a:p>
            <a:p>
              <a:pPr algn="ctr"/>
              <a:endParaRPr lang="pl-PL" dirty="0">
                <a:solidFill>
                  <a:schemeClr val="bg1"/>
                </a:solidFill>
              </a:endParaRPr>
            </a:p>
          </p:txBody>
        </p:sp>
      </p:grpSp>
      <p:sp>
        <p:nvSpPr>
          <p:cNvPr id="9" name="pole tekstowe 8"/>
          <p:cNvSpPr txBox="1"/>
          <p:nvPr/>
        </p:nvSpPr>
        <p:spPr>
          <a:xfrm>
            <a:off x="539552" y="1268760"/>
            <a:ext cx="74888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5400" b="1" spc="300" dirty="0" smtClean="0"/>
              <a:t>FUNKCJE</a:t>
            </a:r>
            <a:endParaRPr lang="pl-PL" sz="5400" b="1" spc="300" dirty="0"/>
          </a:p>
        </p:txBody>
      </p:sp>
      <p:sp>
        <p:nvSpPr>
          <p:cNvPr id="10" name="pole tekstowe 9"/>
          <p:cNvSpPr txBox="1"/>
          <p:nvPr/>
        </p:nvSpPr>
        <p:spPr>
          <a:xfrm>
            <a:off x="539552" y="2348881"/>
            <a:ext cx="5112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Mierz, analizuj i optymalizuj media energetyczne!</a:t>
            </a:r>
            <a:endParaRPr lang="pl-PL" dirty="0"/>
          </a:p>
        </p:txBody>
      </p:sp>
      <p:pic>
        <p:nvPicPr>
          <p:cNvPr id="3074" name="Picture 2" descr="\\nasnumeron\WWW\Energia4\logo_e4_rozek_bez tla_OK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44208" y="332656"/>
            <a:ext cx="1942728" cy="1942728"/>
          </a:xfrm>
          <a:prstGeom prst="rect">
            <a:avLst/>
          </a:prstGeom>
          <a:noFill/>
        </p:spPr>
      </p:pic>
      <p:sp>
        <p:nvSpPr>
          <p:cNvPr id="12" name="pole tekstowe 11"/>
          <p:cNvSpPr txBox="1"/>
          <p:nvPr/>
        </p:nvSpPr>
        <p:spPr>
          <a:xfrm>
            <a:off x="4499992" y="3501008"/>
            <a:ext cx="446449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pl-PL" dirty="0" smtClean="0"/>
              <a:t> PRZETWARZA, STANDARYZUJE (OBIS) I INTERPRETUJE DANE Z URZĄDZEŃ POMIAROWYCH</a:t>
            </a:r>
            <a:br>
              <a:rPr lang="pl-PL" dirty="0" smtClean="0"/>
            </a:br>
            <a:endParaRPr lang="pl-PL" dirty="0" smtClean="0"/>
          </a:p>
          <a:p>
            <a:pPr>
              <a:buFont typeface="Arial" pitchFamily="34" charset="0"/>
              <a:buChar char="•"/>
            </a:pPr>
            <a:r>
              <a:rPr lang="pl-PL" dirty="0" smtClean="0"/>
              <a:t> GROMADZI DANE POMIAROWE W BAZIE CENTRALNEJ</a:t>
            </a:r>
            <a:br>
              <a:rPr lang="pl-PL" dirty="0" smtClean="0"/>
            </a:br>
            <a:endParaRPr lang="pl-PL" dirty="0" smtClean="0"/>
          </a:p>
          <a:p>
            <a:pPr>
              <a:buFont typeface="Arial" pitchFamily="34" charset="0"/>
              <a:buChar char="•"/>
            </a:pPr>
            <a:r>
              <a:rPr lang="pl-PL" dirty="0" smtClean="0"/>
              <a:t> UDOSTĘPNIA, PUBLIKUJE I WYMIENIA DANE Z UŻYTKOWNIKAMI INNYCH SYSTEMÓW</a:t>
            </a: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11"/>
          <p:cNvGrpSpPr/>
          <p:nvPr/>
        </p:nvGrpSpPr>
        <p:grpSpPr>
          <a:xfrm>
            <a:off x="611560" y="620688"/>
            <a:ext cx="2736304" cy="646331"/>
            <a:chOff x="755576" y="1052736"/>
            <a:chExt cx="1872208" cy="646331"/>
          </a:xfrm>
        </p:grpSpPr>
        <p:sp>
          <p:nvSpPr>
            <p:cNvPr id="7" name="Prostokąt 6"/>
            <p:cNvSpPr/>
            <p:nvPr/>
          </p:nvSpPr>
          <p:spPr>
            <a:xfrm>
              <a:off x="755576" y="1052736"/>
              <a:ext cx="1872208" cy="43204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8" name="pole tekstowe 7"/>
            <p:cNvSpPr txBox="1"/>
            <p:nvPr/>
          </p:nvSpPr>
          <p:spPr>
            <a:xfrm>
              <a:off x="755576" y="1052736"/>
              <a:ext cx="187220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b="1" dirty="0" smtClean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ZESTAWY OBLICZENIOWE</a:t>
              </a:r>
            </a:p>
            <a:p>
              <a:pPr algn="ctr"/>
              <a:endParaRPr lang="pl-PL" dirty="0">
                <a:solidFill>
                  <a:schemeClr val="bg1"/>
                </a:solidFill>
              </a:endParaRPr>
            </a:p>
          </p:txBody>
        </p:sp>
      </p:grpSp>
      <p:sp>
        <p:nvSpPr>
          <p:cNvPr id="9" name="pole tekstowe 8"/>
          <p:cNvSpPr txBox="1"/>
          <p:nvPr/>
        </p:nvSpPr>
        <p:spPr>
          <a:xfrm>
            <a:off x="539552" y="1268760"/>
            <a:ext cx="74888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 smtClean="0"/>
              <a:t>GRUPOWANIE PUNKTÓW POMIAROWYCH W LOGICZNE STRUKTURY</a:t>
            </a:r>
            <a:endParaRPr lang="pl-PL" sz="2000" b="1" dirty="0"/>
          </a:p>
        </p:txBody>
      </p:sp>
      <p:pic>
        <p:nvPicPr>
          <p:cNvPr id="1027" name="Picture 3" descr="\\nasnumeron\WWW\Energia4\E4_struktura_PP_fullscreen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1628800"/>
            <a:ext cx="8316416" cy="5083932"/>
          </a:xfrm>
          <a:prstGeom prst="rect">
            <a:avLst/>
          </a:prstGeom>
          <a:noFill/>
        </p:spPr>
      </p:pic>
      <p:pic>
        <p:nvPicPr>
          <p:cNvPr id="1028" name="Picture 4" descr="\\nasnumeron\WWW\Energia4\E4_struktura_PP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116632"/>
            <a:ext cx="8784976" cy="657995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11"/>
          <p:cNvGrpSpPr/>
          <p:nvPr/>
        </p:nvGrpSpPr>
        <p:grpSpPr>
          <a:xfrm>
            <a:off x="611560" y="260648"/>
            <a:ext cx="1872208" cy="646331"/>
            <a:chOff x="755576" y="1052736"/>
            <a:chExt cx="1872208" cy="646331"/>
          </a:xfrm>
        </p:grpSpPr>
        <p:sp>
          <p:nvSpPr>
            <p:cNvPr id="7" name="Prostokąt 6"/>
            <p:cNvSpPr/>
            <p:nvPr/>
          </p:nvSpPr>
          <p:spPr>
            <a:xfrm>
              <a:off x="755576" y="1052736"/>
              <a:ext cx="1872208" cy="43204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8" name="pole tekstowe 7"/>
            <p:cNvSpPr txBox="1"/>
            <p:nvPr/>
          </p:nvSpPr>
          <p:spPr>
            <a:xfrm>
              <a:off x="755576" y="1052736"/>
              <a:ext cx="187220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b="1" dirty="0" smtClean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WYKRESY</a:t>
              </a:r>
            </a:p>
            <a:p>
              <a:pPr algn="ctr"/>
              <a:endParaRPr lang="pl-PL" dirty="0">
                <a:solidFill>
                  <a:schemeClr val="bg1"/>
                </a:solidFill>
              </a:endParaRPr>
            </a:p>
          </p:txBody>
        </p:sp>
      </p:grpSp>
      <p:sp>
        <p:nvSpPr>
          <p:cNvPr id="9" name="pole tekstowe 8"/>
          <p:cNvSpPr txBox="1"/>
          <p:nvPr/>
        </p:nvSpPr>
        <p:spPr>
          <a:xfrm>
            <a:off x="539552" y="836712"/>
            <a:ext cx="74888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 smtClean="0"/>
              <a:t>GRAFICZNA PREZENTACJA DANYCH NA OSI CZASU</a:t>
            </a:r>
            <a:endParaRPr lang="pl-PL" sz="2000" b="1" dirty="0"/>
          </a:p>
        </p:txBody>
      </p:sp>
      <p:pic>
        <p:nvPicPr>
          <p:cNvPr id="3074" name="Picture 2" descr="\\nasnumeron\WWW\Energia4\Raporty\PolMoc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484784"/>
            <a:ext cx="8782050" cy="478010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11"/>
          <p:cNvGrpSpPr/>
          <p:nvPr/>
        </p:nvGrpSpPr>
        <p:grpSpPr>
          <a:xfrm>
            <a:off x="611560" y="260648"/>
            <a:ext cx="1872208" cy="646331"/>
            <a:chOff x="755576" y="1052736"/>
            <a:chExt cx="1872208" cy="646331"/>
          </a:xfrm>
        </p:grpSpPr>
        <p:sp>
          <p:nvSpPr>
            <p:cNvPr id="7" name="Prostokąt 6"/>
            <p:cNvSpPr/>
            <p:nvPr/>
          </p:nvSpPr>
          <p:spPr>
            <a:xfrm>
              <a:off x="755576" y="1052736"/>
              <a:ext cx="1872208" cy="43204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8" name="pole tekstowe 7"/>
            <p:cNvSpPr txBox="1"/>
            <p:nvPr/>
          </p:nvSpPr>
          <p:spPr>
            <a:xfrm>
              <a:off x="755576" y="1052736"/>
              <a:ext cx="187220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b="1" dirty="0" smtClean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WYKRESY</a:t>
              </a:r>
            </a:p>
            <a:p>
              <a:pPr algn="ctr"/>
              <a:endParaRPr lang="pl-PL" dirty="0">
                <a:solidFill>
                  <a:schemeClr val="bg1"/>
                </a:solidFill>
              </a:endParaRPr>
            </a:p>
          </p:txBody>
        </p:sp>
      </p:grpSp>
      <p:sp>
        <p:nvSpPr>
          <p:cNvPr id="9" name="pole tekstowe 8"/>
          <p:cNvSpPr txBox="1"/>
          <p:nvPr/>
        </p:nvSpPr>
        <p:spPr>
          <a:xfrm>
            <a:off x="539552" y="836712"/>
            <a:ext cx="74888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 smtClean="0"/>
              <a:t>GRAFICZNA PREZENTACJA DANYCH NA OSI CZASU</a:t>
            </a:r>
            <a:endParaRPr lang="pl-PL" sz="2000" b="1" dirty="0"/>
          </a:p>
        </p:txBody>
      </p:sp>
      <p:pic>
        <p:nvPicPr>
          <p:cNvPr id="4098" name="Picture 2" descr="\\nasnumeron\WWW\Energia4\Raporty\PolED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340768"/>
            <a:ext cx="8604002" cy="519281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614</TotalTime>
  <Words>485</Words>
  <Application>Microsoft Office PowerPoint</Application>
  <PresentationFormat>Pokaz na ekranie (4:3)</PresentationFormat>
  <Paragraphs>123</Paragraphs>
  <Slides>25</Slides>
  <Notes>7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25</vt:i4>
      </vt:variant>
    </vt:vector>
  </HeadingPairs>
  <TitlesOfParts>
    <vt:vector size="26" baseType="lpstr">
      <vt:lpstr>Motyw pakietu Office</vt:lpstr>
      <vt:lpstr>Slajd 1</vt:lpstr>
      <vt:lpstr>Slajd 2</vt:lpstr>
      <vt:lpstr>Slajd 3</vt:lpstr>
      <vt:lpstr>Slajd 4</vt:lpstr>
      <vt:lpstr>Slajd 5</vt:lpstr>
      <vt:lpstr>Slajd 6</vt:lpstr>
      <vt:lpstr>Slajd 7</vt:lpstr>
      <vt:lpstr>Slajd 8</vt:lpstr>
      <vt:lpstr>Slajd 9</vt:lpstr>
      <vt:lpstr>Slajd 10</vt:lpstr>
      <vt:lpstr>Slajd 11</vt:lpstr>
      <vt:lpstr>Slajd 12</vt:lpstr>
      <vt:lpstr>Slajd 13</vt:lpstr>
      <vt:lpstr>Slajd 14</vt:lpstr>
      <vt:lpstr>Slajd 15</vt:lpstr>
      <vt:lpstr>Slajd 16</vt:lpstr>
      <vt:lpstr>Slajd 17</vt:lpstr>
      <vt:lpstr>Slajd 18</vt:lpstr>
      <vt:lpstr>Slajd 19</vt:lpstr>
      <vt:lpstr>Slajd 20</vt:lpstr>
      <vt:lpstr>Slajd 21</vt:lpstr>
      <vt:lpstr>Slajd 22</vt:lpstr>
      <vt:lpstr>Slajd 23</vt:lpstr>
      <vt:lpstr>Slajd 24</vt:lpstr>
      <vt:lpstr>Slajd 25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Jakub Kasprzycki</dc:creator>
  <cp:lastModifiedBy>Jakub Kasprzycki</cp:lastModifiedBy>
  <cp:revision>108</cp:revision>
  <dcterms:created xsi:type="dcterms:W3CDTF">2017-04-17T10:44:42Z</dcterms:created>
  <dcterms:modified xsi:type="dcterms:W3CDTF">2017-05-11T06:50:17Z</dcterms:modified>
</cp:coreProperties>
</file>